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4"/>
  </p:sldMasterIdLst>
  <p:notesMasterIdLst>
    <p:notesMasterId r:id="rId28"/>
  </p:notesMasterIdLst>
  <p:handoutMasterIdLst>
    <p:handoutMasterId r:id="rId29"/>
  </p:handoutMasterIdLst>
  <p:sldIdLst>
    <p:sldId id="293" r:id="rId5"/>
    <p:sldId id="294" r:id="rId6"/>
    <p:sldId id="327" r:id="rId7"/>
    <p:sldId id="295" r:id="rId8"/>
    <p:sldId id="297" r:id="rId9"/>
    <p:sldId id="334" r:id="rId10"/>
    <p:sldId id="326" r:id="rId11"/>
    <p:sldId id="298" r:id="rId12"/>
    <p:sldId id="332" r:id="rId13"/>
    <p:sldId id="315" r:id="rId14"/>
    <p:sldId id="325" r:id="rId15"/>
    <p:sldId id="329" r:id="rId16"/>
    <p:sldId id="328" r:id="rId17"/>
    <p:sldId id="330" r:id="rId18"/>
    <p:sldId id="337" r:id="rId19"/>
    <p:sldId id="331" r:id="rId20"/>
    <p:sldId id="333" r:id="rId21"/>
    <p:sldId id="338" r:id="rId22"/>
    <p:sldId id="318" r:id="rId23"/>
    <p:sldId id="336" r:id="rId24"/>
    <p:sldId id="339" r:id="rId25"/>
    <p:sldId id="335" r:id="rId26"/>
    <p:sldId id="31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2D8E8"/>
    <a:srgbClr val="368DD5"/>
    <a:srgbClr val="75D0FF"/>
    <a:srgbClr val="1E5481"/>
    <a:srgbClr val="2A6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70" autoAdjust="0"/>
    <p:restoredTop sz="90155" autoAdjust="0"/>
  </p:normalViewPr>
  <p:slideViewPr>
    <p:cSldViewPr snapToGrid="0" snapToObjects="1">
      <p:cViewPr varScale="1">
        <p:scale>
          <a:sx n="103" d="100"/>
          <a:sy n="103" d="100"/>
        </p:scale>
        <p:origin x="1080" y="72"/>
      </p:cViewPr>
      <p:guideLst/>
    </p:cSldViewPr>
  </p:slideViewPr>
  <p:notesTextViewPr>
    <p:cViewPr>
      <p:scale>
        <a:sx n="3" d="2"/>
        <a:sy n="3" d="2"/>
      </p:scale>
      <p:origin x="0" y="0"/>
    </p:cViewPr>
  </p:notesTextViewPr>
  <p:notesViewPr>
    <p:cSldViewPr snapToGrid="0" snapToObjects="1">
      <p:cViewPr varScale="1">
        <p:scale>
          <a:sx n="131" d="100"/>
          <a:sy n="131" d="100"/>
        </p:scale>
        <p:origin x="33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B102E8-18D9-8E42-A734-0B025CDDEC31}" type="datetimeFigureOut">
              <a:rPr lang="en-US" smtClean="0"/>
              <a:t>10/24/2022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42B886-A355-4C41-BED0-D3843AB05A90}" type="slidenum">
              <a:rPr lang="en-US" smtClean="0"/>
              <a:t>‹#›</a:t>
            </a:fld>
            <a:endParaRPr lang="en-US"/>
          </a:p>
        </p:txBody>
      </p:sp>
    </p:spTree>
    <p:extLst>
      <p:ext uri="{BB962C8B-B14F-4D97-AF65-F5344CB8AC3E}">
        <p14:creationId xmlns:p14="http://schemas.microsoft.com/office/powerpoint/2010/main" val="1969062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4192D-4CEB-3646-915A-6E47B85952FA}" type="datetimeFigureOut">
              <a:rPr lang="en-US" smtClean="0"/>
              <a:t>10/24/2022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7CCEBB-AE46-684A-95DC-C1F299B030B3}" type="slidenum">
              <a:rPr lang="en-US" smtClean="0"/>
              <a:t>‹#›</a:t>
            </a:fld>
            <a:endParaRPr lang="en-US" dirty="0"/>
          </a:p>
        </p:txBody>
      </p:sp>
    </p:spTree>
    <p:extLst>
      <p:ext uri="{BB962C8B-B14F-4D97-AF65-F5344CB8AC3E}">
        <p14:creationId xmlns:p14="http://schemas.microsoft.com/office/powerpoint/2010/main" val="252303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usatoday.com/story/money/2019/02/15/payless-shoesource-all-u-s-stores-liquidating-and-closing/2885949002/"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7CCEBB-AE46-684A-95DC-C1F299B030B3}" type="slidenum">
              <a:rPr lang="en-US" smtClean="0"/>
              <a:t>1</a:t>
            </a:fld>
            <a:endParaRPr lang="en-US" dirty="0"/>
          </a:p>
        </p:txBody>
      </p:sp>
    </p:spTree>
    <p:extLst>
      <p:ext uri="{BB962C8B-B14F-4D97-AF65-F5344CB8AC3E}">
        <p14:creationId xmlns:p14="http://schemas.microsoft.com/office/powerpoint/2010/main" val="1146216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I started to think content for this talk, I contemplated the theme </a:t>
            </a:r>
            <a:r>
              <a:rPr lang="en-US" b="0" i="0" dirty="0">
                <a:effectLst/>
                <a:latin typeface="Segoe UI" panose="020B0502040204020203" pitchFamily="34" charset="0"/>
              </a:rPr>
              <a:t>“Owning the Room &amp; Sharing your Value"</a:t>
            </a:r>
          </a:p>
          <a:p>
            <a:endParaRPr lang="en-US" dirty="0"/>
          </a:p>
          <a:p>
            <a:r>
              <a:rPr lang="en-US" dirty="0"/>
              <a:t>In addition to my contribution to the business I feel much of my value comes from being able to pave the way for others coming after me.</a:t>
            </a:r>
          </a:p>
          <a:p>
            <a:r>
              <a:rPr lang="en-US" dirty="0"/>
              <a:t>This got me thinking of how I got here. What made me land on Busines Intelligence as a career. </a:t>
            </a:r>
          </a:p>
          <a:p>
            <a:r>
              <a:rPr lang="en-US" dirty="0"/>
              <a:t>I stopped and thought to myself – I don’t know how I got here. It wasn’t intentional.</a:t>
            </a:r>
          </a:p>
          <a:p>
            <a:r>
              <a:rPr lang="en-US" dirty="0"/>
              <a:t>Then I thought – wow that’s not good. I’m supposed to speak about what my road map and journey that may inspire others to think about following the same path. </a:t>
            </a:r>
          </a:p>
          <a:p>
            <a:r>
              <a:rPr lang="en-US" dirty="0"/>
              <a:t>But I never saw anyone like me or looked like me doing what I do. Currently, I still do not see anyone like me or who looks like me doing what I do. </a:t>
            </a:r>
          </a:p>
          <a:p>
            <a:endParaRPr lang="en-US" dirty="0"/>
          </a:p>
          <a:p>
            <a:r>
              <a:rPr lang="en-US" dirty="0"/>
              <a:t>So, prepping I checked. I Googled images of business Intelligence professionals to see what is out there. This is what I found.</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3</a:t>
            </a:fld>
            <a:endParaRPr lang="en-US" dirty="0"/>
          </a:p>
        </p:txBody>
      </p:sp>
    </p:spTree>
    <p:extLst>
      <p:ext uri="{BB962C8B-B14F-4D97-AF65-F5344CB8AC3E}">
        <p14:creationId xmlns:p14="http://schemas.microsoft.com/office/powerpoint/2010/main" val="4023948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found this, then this and others like it, Then this, then finally saw some women.</a:t>
            </a:r>
          </a:p>
          <a:p>
            <a:endParaRPr lang="en-US" dirty="0"/>
          </a:p>
          <a:p>
            <a:r>
              <a:rPr lang="en-US" dirty="0"/>
              <a:t>I didn’t see one black man or black women. And we know the expression you can’t be what you can’t see</a:t>
            </a:r>
          </a:p>
          <a:p>
            <a:endParaRPr lang="en-US" dirty="0"/>
          </a:p>
          <a:p>
            <a:r>
              <a:rPr lang="en-US" dirty="0"/>
              <a:t>I asked the question again,  how did I get here?</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4</a:t>
            </a:fld>
            <a:endParaRPr lang="en-US" dirty="0"/>
          </a:p>
        </p:txBody>
      </p:sp>
    </p:spTree>
    <p:extLst>
      <p:ext uri="{BB962C8B-B14F-4D97-AF65-F5344CB8AC3E}">
        <p14:creationId xmlns:p14="http://schemas.microsoft.com/office/powerpoint/2010/main" val="2110194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know now formally introduce myself.</a:t>
            </a:r>
          </a:p>
          <a:p>
            <a:endParaRPr lang="en-US" dirty="0"/>
          </a:p>
          <a:p>
            <a:r>
              <a:rPr lang="en-US" dirty="0"/>
              <a:t>My name is Racheal Lane  - I’m a person of Faith, a Wife, a Mother, a Grandmother and fundamentally a Puzzle solver</a:t>
            </a:r>
          </a:p>
          <a:p>
            <a:r>
              <a:rPr lang="en-US" dirty="0"/>
              <a:t>From when I could remember I was fascinated by puzzles. When I was 15, I could solve the Rubik’s cube in 3 min and 35 secs. The Rubik’s revenge (4 tier) in 4 mins and 15 sec. </a:t>
            </a:r>
          </a:p>
          <a:p>
            <a:endParaRPr lang="en-US" dirty="0"/>
          </a:p>
          <a:p>
            <a:r>
              <a:rPr lang="en-US" dirty="0"/>
              <a:t>As much as I love puzzles </a:t>
            </a:r>
          </a:p>
          <a:p>
            <a:r>
              <a:rPr lang="en-US" dirty="0"/>
              <a:t>Fun fact.. I’m horrible at word scrambles though. </a:t>
            </a:r>
          </a:p>
          <a:p>
            <a:endParaRPr lang="en-US" dirty="0"/>
          </a:p>
          <a:p>
            <a:r>
              <a:rPr lang="en-US" dirty="0"/>
              <a:t>Being a puzzle solver that led me to career where puzzle solving is the driver of success</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5</a:t>
            </a:fld>
            <a:endParaRPr lang="en-US" dirty="0"/>
          </a:p>
        </p:txBody>
      </p:sp>
    </p:spTree>
    <p:extLst>
      <p:ext uri="{BB962C8B-B14F-4D97-AF65-F5344CB8AC3E}">
        <p14:creationId xmlns:p14="http://schemas.microsoft.com/office/powerpoint/2010/main" val="576192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Erno is the inventor of Rubik’s Cube and his second quote I especially love because I start with that premise when I think about what I do here at Comcast. Solve a good puzzle. One that is clear, clean and if I work hard at it, I can solve. </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6</a:t>
            </a:fld>
            <a:endParaRPr lang="en-US" dirty="0"/>
          </a:p>
        </p:txBody>
      </p:sp>
    </p:spTree>
    <p:extLst>
      <p:ext uri="{BB962C8B-B14F-4D97-AF65-F5344CB8AC3E}">
        <p14:creationId xmlns:p14="http://schemas.microsoft.com/office/powerpoint/2010/main" val="3265380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skill set  / quality I have has also led me to other like minding people.</a:t>
            </a:r>
          </a:p>
        </p:txBody>
      </p:sp>
      <p:sp>
        <p:nvSpPr>
          <p:cNvPr id="4" name="Slide Number Placeholder 3"/>
          <p:cNvSpPr>
            <a:spLocks noGrp="1"/>
          </p:cNvSpPr>
          <p:nvPr>
            <p:ph type="sldNum" sz="quarter" idx="5"/>
          </p:nvPr>
        </p:nvSpPr>
        <p:spPr/>
        <p:txBody>
          <a:bodyPr/>
          <a:lstStyle/>
          <a:p>
            <a:fld id="{C67CCEBB-AE46-684A-95DC-C1F299B030B3}" type="slidenum">
              <a:rPr lang="en-US" smtClean="0"/>
              <a:t>7</a:t>
            </a:fld>
            <a:endParaRPr lang="en-US" dirty="0"/>
          </a:p>
        </p:txBody>
      </p:sp>
    </p:spTree>
    <p:extLst>
      <p:ext uri="{BB962C8B-B14F-4D97-AF65-F5344CB8AC3E}">
        <p14:creationId xmlns:p14="http://schemas.microsoft.com/office/powerpoint/2010/main" val="3836325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Meet the puzzle solvers of the Western New England Region! Nicole Bogert, Armand Charest, Byron Berube, Valerie Potosky and Amanda Roberts. </a:t>
            </a:r>
          </a:p>
          <a:p>
            <a:r>
              <a:rPr lang="en-US" dirty="0"/>
              <a:t>What makes my team special is that we look at the business from a macro level </a:t>
            </a:r>
          </a:p>
          <a:p>
            <a:r>
              <a:rPr lang="en-US" dirty="0"/>
              <a:t> - Looking at the goals of the Region and seeing what might get in the way of those goals.</a:t>
            </a:r>
          </a:p>
          <a:p>
            <a:pPr marL="171450" indent="-171450">
              <a:buFontTx/>
              <a:buChar char="-"/>
            </a:pPr>
            <a:r>
              <a:rPr lang="en-US" dirty="0"/>
              <a:t>When look at the KPI’s or Key Performance Indicators and measures we then highlight the best practices, show the challenges or gaps and expose the outliers (good and bad)</a:t>
            </a:r>
          </a:p>
          <a:p>
            <a:pPr marL="171450" indent="-171450">
              <a:buFontTx/>
              <a:buChar char="-"/>
            </a:pPr>
            <a:r>
              <a:rPr lang="en-US" dirty="0"/>
              <a:t>This then helps the organization produce strategies and innovations to bring about change that will be sustainable and, in some cases, scalable.</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8</a:t>
            </a:fld>
            <a:endParaRPr lang="en-US" dirty="0"/>
          </a:p>
        </p:txBody>
      </p:sp>
    </p:spTree>
    <p:extLst>
      <p:ext uri="{BB962C8B-B14F-4D97-AF65-F5344CB8AC3E}">
        <p14:creationId xmlns:p14="http://schemas.microsoft.com/office/powerpoint/2010/main" val="2194997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list of projects for the front half of 2021.</a:t>
            </a:r>
          </a:p>
          <a:p>
            <a:r>
              <a:rPr lang="en-US" dirty="0"/>
              <a:t>(List the departments)</a:t>
            </a:r>
          </a:p>
          <a:p>
            <a:r>
              <a:rPr lang="en-US" dirty="0"/>
              <a:t>How did we produce this list of projects?</a:t>
            </a:r>
          </a:p>
          <a:p>
            <a:endParaRPr lang="en-US" dirty="0"/>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9</a:t>
            </a:fld>
            <a:endParaRPr lang="en-US" dirty="0"/>
          </a:p>
        </p:txBody>
      </p:sp>
    </p:spTree>
    <p:extLst>
      <p:ext uri="{BB962C8B-B14F-4D97-AF65-F5344CB8AC3E}">
        <p14:creationId xmlns:p14="http://schemas.microsoft.com/office/powerpoint/2010/main" val="788498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makes my team special – Is they are not just data miners or programmers. We have a conversations with the Stakeholders which is sparked by our research and study of the business and we plant the seeds for the question being asked.</a:t>
            </a:r>
          </a:p>
          <a:p>
            <a:r>
              <a:rPr lang="en-US" dirty="0"/>
              <a:t>I will tease that out a bit.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10</a:t>
            </a:fld>
            <a:endParaRPr lang="en-US" dirty="0"/>
          </a:p>
        </p:txBody>
      </p:sp>
    </p:spTree>
    <p:extLst>
      <p:ext uri="{BB962C8B-B14F-4D97-AF65-F5344CB8AC3E}">
        <p14:creationId xmlns:p14="http://schemas.microsoft.com/office/powerpoint/2010/main" val="1018045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a seed - while looking at the goals for the new year  - One of which was the complete more Self Installs - </a:t>
            </a:r>
            <a:r>
              <a:rPr lang="en-US" sz="1200" dirty="0"/>
              <a:t>How best do we increase Successful Self Install volume to achieve 2021 budget goals</a:t>
            </a:r>
            <a:r>
              <a:rPr lang="en-US" sz="2000" dirty="0"/>
              <a:t>?</a:t>
            </a:r>
            <a:endParaRPr lang="en-US" b="0" i="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11</a:t>
            </a:fld>
            <a:endParaRPr lang="en-US" dirty="0"/>
          </a:p>
        </p:txBody>
      </p:sp>
    </p:spTree>
    <p:extLst>
      <p:ext uri="{BB962C8B-B14F-4D97-AF65-F5344CB8AC3E}">
        <p14:creationId xmlns:p14="http://schemas.microsoft.com/office/powerpoint/2010/main" val="2161082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where we get in there do the work. Scrub out any errors, aggregate where possible and harden the data to make it useful</a:t>
            </a:r>
            <a:endParaRPr lang="en-US" b="0" i="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12</a:t>
            </a:fld>
            <a:endParaRPr lang="en-US" dirty="0"/>
          </a:p>
        </p:txBody>
      </p:sp>
    </p:spTree>
    <p:extLst>
      <p:ext uri="{BB962C8B-B14F-4D97-AF65-F5344CB8AC3E}">
        <p14:creationId xmlns:p14="http://schemas.microsoft.com/office/powerpoint/2010/main" val="1173543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 at the information the code represents from all possible angles and established truths. Established truths are data points the region has accepted as being fact. For instance, our Self Install rate is approx. 65%. If our data showed only 20% we would know something needs to be adjusted. One note this exercise might uproot data points that were once known as truths and bring about new insights otherwise known as resetting expectations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latin typeface="Segoe UI" panose="020B0502040204020203" pitchFamily="34" charset="0"/>
              </a:rPr>
              <a:t>We will talk about insights in a minute.</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13</a:t>
            </a:fld>
            <a:endParaRPr lang="en-US" dirty="0"/>
          </a:p>
        </p:txBody>
      </p:sp>
    </p:spTree>
    <p:extLst>
      <p:ext uri="{BB962C8B-B14F-4D97-AF65-F5344CB8AC3E}">
        <p14:creationId xmlns:p14="http://schemas.microsoft.com/office/powerpoint/2010/main" val="2184373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Bring others into the conversation. People who will use the data on the ground and who might be involved in operationalizing efforts to either mitigate risks which were identified in this process or scale best practices to other parts of the business.</a:t>
            </a:r>
            <a:endParaRPr lang="en-US" b="0" i="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14</a:t>
            </a:fld>
            <a:endParaRPr lang="en-US" dirty="0"/>
          </a:p>
        </p:txBody>
      </p:sp>
    </p:spTree>
    <p:extLst>
      <p:ext uri="{BB962C8B-B14F-4D97-AF65-F5344CB8AC3E}">
        <p14:creationId xmlns:p14="http://schemas.microsoft.com/office/powerpoint/2010/main" val="4186098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the code is written and it's agreed the data is accurate, we automate the routines as much as possible. We use a great software called </a:t>
            </a:r>
            <a:r>
              <a:rPr lang="en-US" dirty="0" err="1"/>
              <a:t>AdTempus</a:t>
            </a:r>
            <a:r>
              <a:rPr lang="en-US" dirty="0"/>
              <a:t> to get this done.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15</a:t>
            </a:fld>
            <a:endParaRPr lang="en-US" dirty="0"/>
          </a:p>
        </p:txBody>
      </p:sp>
    </p:spTree>
    <p:extLst>
      <p:ext uri="{BB962C8B-B14F-4D97-AF65-F5344CB8AC3E}">
        <p14:creationId xmlns:p14="http://schemas.microsoft.com/office/powerpoint/2010/main" val="751632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together visually appealing views that are easily digested and metabolized by the audience. Make the views something someone would want to click on!</a:t>
            </a:r>
          </a:p>
        </p:txBody>
      </p:sp>
      <p:sp>
        <p:nvSpPr>
          <p:cNvPr id="4" name="Slide Number Placeholder 3"/>
          <p:cNvSpPr>
            <a:spLocks noGrp="1"/>
          </p:cNvSpPr>
          <p:nvPr>
            <p:ph type="sldNum" sz="quarter" idx="5"/>
          </p:nvPr>
        </p:nvSpPr>
        <p:spPr/>
        <p:txBody>
          <a:bodyPr/>
          <a:lstStyle/>
          <a:p>
            <a:fld id="{C67CCEBB-AE46-684A-95DC-C1F299B030B3}" type="slidenum">
              <a:rPr lang="en-US" smtClean="0"/>
              <a:t>16</a:t>
            </a:fld>
            <a:endParaRPr lang="en-US" dirty="0"/>
          </a:p>
        </p:txBody>
      </p:sp>
    </p:spTree>
    <p:extLst>
      <p:ext uri="{BB962C8B-B14F-4D97-AF65-F5344CB8AC3E}">
        <p14:creationId xmlns:p14="http://schemas.microsoft.com/office/powerpoint/2010/main" val="2156442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latin typeface="Segoe UI" panose="020B0502040204020203" pitchFamily="34" charset="0"/>
              </a:rPr>
              <a:t>We offer a Self Serve option,  by positioning our views in a place that is easily navigated. A place where our stakeholders other internal customers can enjoy and consume the products we offer.</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17</a:t>
            </a:fld>
            <a:endParaRPr lang="en-US" dirty="0"/>
          </a:p>
        </p:txBody>
      </p:sp>
    </p:spTree>
    <p:extLst>
      <p:ext uri="{BB962C8B-B14F-4D97-AF65-F5344CB8AC3E}">
        <p14:creationId xmlns:p14="http://schemas.microsoft.com/office/powerpoint/2010/main" val="304551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effectLst/>
                <a:latin typeface="Segoe UI" panose="020B0502040204020203" pitchFamily="34" charset="0"/>
              </a:rPr>
              <a:t>To add convenience, we leverage Enterprise Business Intelligence Distribute App allows users to subscribe to our automated emails which notifies them our reports are updated. </a:t>
            </a: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18</a:t>
            </a:fld>
            <a:endParaRPr lang="en-US" dirty="0"/>
          </a:p>
        </p:txBody>
      </p:sp>
    </p:spTree>
    <p:extLst>
      <p:ext uri="{BB962C8B-B14F-4D97-AF65-F5344CB8AC3E}">
        <p14:creationId xmlns:p14="http://schemas.microsoft.com/office/powerpoint/2010/main" val="1498716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would like to talk about Data vs Insights</a:t>
            </a:r>
          </a:p>
          <a:p>
            <a:r>
              <a:rPr lang="en-US" dirty="0"/>
              <a:t>I often call data just a bowl of numbers. Many facts without context.  But insights create conditions for change or action. In my region of Western New England, we use business Intelligence to gain knowledge regarding open how often our self install kits fail, if that information we can do something, how many open Construction opportunities have, we can do something, how our flex attachment rates compare to other regions which similar demographics, we can do something, or how likely our customer are to have a great customer experience due to self serving in the Xfinity app we can have the confidence to build even more surprise and delight features our customers can enjoy.</a:t>
            </a:r>
          </a:p>
        </p:txBody>
      </p:sp>
      <p:sp>
        <p:nvSpPr>
          <p:cNvPr id="4" name="Slide Number Placeholder 3"/>
          <p:cNvSpPr>
            <a:spLocks noGrp="1"/>
          </p:cNvSpPr>
          <p:nvPr>
            <p:ph type="sldNum" sz="quarter" idx="5"/>
          </p:nvPr>
        </p:nvSpPr>
        <p:spPr/>
        <p:txBody>
          <a:bodyPr/>
          <a:lstStyle/>
          <a:p>
            <a:fld id="{C67CCEBB-AE46-684A-95DC-C1F299B030B3}" type="slidenum">
              <a:rPr lang="en-US" smtClean="0"/>
              <a:t>19</a:t>
            </a:fld>
            <a:endParaRPr lang="en-US" dirty="0"/>
          </a:p>
        </p:txBody>
      </p:sp>
    </p:spTree>
    <p:extLst>
      <p:ext uri="{BB962C8B-B14F-4D97-AF65-F5344CB8AC3E}">
        <p14:creationId xmlns:p14="http://schemas.microsoft.com/office/powerpoint/2010/main" val="1895125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Payless could have used Business Intelligence – They were looking at their data in hindsight. Perhaps if they used data insights earlier in their Lifecyle they could have thought about their strategy in a different way.</a:t>
            </a:r>
          </a:p>
          <a:p>
            <a:pPr algn="l"/>
            <a:endParaRPr lang="en-US" b="1" i="0" dirty="0">
              <a:solidFill>
                <a:srgbClr val="3A3B41"/>
              </a:solidFill>
              <a:effectLst/>
              <a:latin typeface="Lora"/>
            </a:endParaRPr>
          </a:p>
          <a:p>
            <a:pPr algn="l"/>
            <a:endParaRPr lang="en-US" b="1" i="0" dirty="0">
              <a:solidFill>
                <a:srgbClr val="3A3B41"/>
              </a:solidFill>
              <a:effectLst/>
              <a:latin typeface="Lora"/>
            </a:endParaRPr>
          </a:p>
          <a:p>
            <a:pPr algn="l"/>
            <a:r>
              <a:rPr lang="en-US" b="0" i="0" dirty="0">
                <a:solidFill>
                  <a:srgbClr val="3A3B41"/>
                </a:solidFill>
                <a:effectLst/>
                <a:latin typeface="Lora"/>
              </a:rPr>
              <a:t>Before shuttering U.S. operations </a:t>
            </a:r>
            <a:r>
              <a:rPr lang="en-US" b="0" i="0" u="none" strike="noStrike" dirty="0">
                <a:solidFill>
                  <a:srgbClr val="3A3B41"/>
                </a:solidFill>
                <a:effectLst/>
                <a:latin typeface="inherit"/>
                <a:hlinkClick r:id="rId3"/>
              </a:rPr>
              <a:t>earlier this year</a:t>
            </a:r>
            <a:r>
              <a:rPr lang="en-US" b="0" i="0" dirty="0">
                <a:solidFill>
                  <a:srgbClr val="3A3B41"/>
                </a:solidFill>
                <a:effectLst/>
                <a:latin typeface="Lora"/>
              </a:rPr>
              <a:t>, Payless Shoes discovered something interesting about its customers: they didn’t want a one-click, ultra-streamlined buying experience. Data from Heap showed that Payless shoppers actually preferred a two-click process, which allowed them to review their carts before purchase. </a:t>
            </a:r>
          </a:p>
          <a:p>
            <a:pPr algn="l"/>
            <a:r>
              <a:rPr lang="en-US" b="0" i="0" dirty="0">
                <a:solidFill>
                  <a:srgbClr val="3A3B41"/>
                </a:solidFill>
                <a:effectLst/>
                <a:latin typeface="Lora"/>
              </a:rPr>
              <a:t>This flew in the face of conventional wisdom, which holds that fewer clicks equals a better customer experience. That principle underpinned Amazon’s two-decade-old investment in one-click buying, which it immediately patented. But not every customer wants such a streamlined experience; it depends on the clientele. </a:t>
            </a:r>
          </a:p>
          <a:p>
            <a:pPr algn="l"/>
            <a:endParaRPr lang="en-US" b="0" i="0" dirty="0">
              <a:solidFill>
                <a:srgbClr val="3A3B41"/>
              </a:solidFill>
              <a:effectLst/>
              <a:latin typeface="Lora"/>
            </a:endParaRPr>
          </a:p>
          <a:p>
            <a:pPr algn="l"/>
            <a:r>
              <a:rPr lang="en-US" b="0" i="0" dirty="0">
                <a:solidFill>
                  <a:srgbClr val="3A3B41"/>
                </a:solidFill>
                <a:effectLst/>
                <a:latin typeface="Lora"/>
              </a:rPr>
              <a:t>NPS Trends could have been helpful here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20</a:t>
            </a:fld>
            <a:endParaRPr lang="en-US" dirty="0"/>
          </a:p>
        </p:txBody>
      </p:sp>
    </p:spTree>
    <p:extLst>
      <p:ext uri="{BB962C8B-B14F-4D97-AF65-F5344CB8AC3E}">
        <p14:creationId xmlns:p14="http://schemas.microsoft.com/office/powerpoint/2010/main" val="1078344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Uber is a great example of capitalizing on business intelligence and taking action</a:t>
            </a:r>
          </a:p>
          <a:p>
            <a:endParaRPr lang="en-US" dirty="0"/>
          </a:p>
          <a:p>
            <a:r>
              <a:rPr lang="en-US" dirty="0"/>
              <a:t>In 2015, when Uber launched its food-delivery app UberEATS, Uber’s interests became entangled with the interests of thousands of restaurants across the country. The mechanics of the UberEATS app also meant that Uber constantly collected business intelligence on those restaurants — which was interesting, but not particularly actionable for Uber. </a:t>
            </a:r>
          </a:p>
          <a:p>
            <a:endParaRPr lang="en-US" dirty="0"/>
          </a:p>
          <a:p>
            <a:r>
              <a:rPr lang="en-US" dirty="0"/>
              <a:t>So in 2016, Uber’s engineers built Restaurant Manager, a scalable, user-friendly analytics tool that gave their partner restaurants access to real-time metrics like net revenue, number of daily and weekly items sold through the app, order prep speed and basic customer satisfaction (</a:t>
            </a:r>
            <a:r>
              <a:rPr lang="en-US" dirty="0" err="1"/>
              <a:t>eg.</a:t>
            </a:r>
            <a:r>
              <a:rPr lang="en-US" dirty="0"/>
              <a:t>, Did they give their meal a thumbs-up or a thumbs-down?) Overall, the product gave restaurant owners a clearer sense of how specific dishes tasted on certain nights.</a:t>
            </a:r>
            <a:endParaRPr lang="en-US" b="1" i="0" dirty="0">
              <a:solidFill>
                <a:srgbClr val="3A3B41"/>
              </a:solidFill>
              <a:effectLst/>
              <a:latin typeface="Lora"/>
            </a:endParaRPr>
          </a:p>
          <a:p>
            <a:pPr algn="l"/>
            <a:endParaRPr lang="en-US" b="1" i="0" dirty="0">
              <a:solidFill>
                <a:srgbClr val="3A3B41"/>
              </a:solidFill>
              <a:effectLst/>
              <a:latin typeface="Lora"/>
            </a:endParaRPr>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21</a:t>
            </a:fld>
            <a:endParaRPr lang="en-US" dirty="0"/>
          </a:p>
        </p:txBody>
      </p:sp>
    </p:spTree>
    <p:extLst>
      <p:ext uri="{BB962C8B-B14F-4D97-AF65-F5344CB8AC3E}">
        <p14:creationId xmlns:p14="http://schemas.microsoft.com/office/powerpoint/2010/main" val="27387504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hope you where able learn about Business Intelligence through</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Gotham Light" charset="0"/>
              </a:rPr>
              <a:t>What makes my team special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Gotham Light" charset="0"/>
              </a:rPr>
              <a:t>My fun analogy of Farm to Table</a:t>
            </a:r>
            <a:br>
              <a:rPr lang="en-US" dirty="0">
                <a:solidFill>
                  <a:schemeClr val="bg1"/>
                </a:solidFill>
                <a:latin typeface="Gotham Light" charset="0"/>
              </a:rPr>
            </a:br>
            <a:r>
              <a:rPr lang="en-US" dirty="0">
                <a:solidFill>
                  <a:schemeClr val="bg1"/>
                </a:solidFill>
                <a:latin typeface="Gotham Light" charset="0"/>
              </a:rPr>
              <a:t>The difference between Data vs Insights</a:t>
            </a:r>
            <a:endParaRPr lang="en-US" dirty="0"/>
          </a:p>
          <a:p>
            <a:endParaRPr lang="en-US" dirty="0"/>
          </a:p>
          <a:p>
            <a:r>
              <a:rPr lang="en-US" dirty="0"/>
              <a:t>What is the future of BI? I’m hopeful that after today others like myself will be intrigue enough to think about a career in BI. Those who are puzzler solvers, love the detail, and are looking for ways to add value across many different sectors of the business, Business Intelligence is a wonderful field in which to be a part. Its true that it is hard to be what you can not see. But now you see me and the other wonderful speakers of this conference, and I hope you will see more like us in the future.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67CCEBB-AE46-684A-95DC-C1F299B030B3}" type="slidenum">
              <a:rPr lang="en-US" smtClean="0"/>
              <a:t>22</a:t>
            </a:fld>
            <a:endParaRPr lang="en-US" dirty="0"/>
          </a:p>
        </p:txBody>
      </p:sp>
    </p:spTree>
    <p:extLst>
      <p:ext uri="{BB962C8B-B14F-4D97-AF65-F5344CB8AC3E}">
        <p14:creationId xmlns:p14="http://schemas.microsoft.com/office/powerpoint/2010/main" val="21021043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7CCEBB-AE46-684A-95DC-C1F299B030B3}" type="slidenum">
              <a:rPr lang="en-US" smtClean="0"/>
              <a:t>23</a:t>
            </a:fld>
            <a:endParaRPr lang="en-US" dirty="0"/>
          </a:p>
        </p:txBody>
      </p:sp>
    </p:spTree>
    <p:extLst>
      <p:ext uri="{BB962C8B-B14F-4D97-AF65-F5344CB8AC3E}">
        <p14:creationId xmlns:p14="http://schemas.microsoft.com/office/powerpoint/2010/main" val="276417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15" name="Title 13"/>
          <p:cNvSpPr>
            <a:spLocks noGrp="1"/>
          </p:cNvSpPr>
          <p:nvPr userDrawn="1">
            <p:ph type="title" hasCustomPrompt="1"/>
          </p:nvPr>
        </p:nvSpPr>
        <p:spPr>
          <a:xfrm>
            <a:off x="815340" y="2563316"/>
            <a:ext cx="10515600" cy="1859603"/>
          </a:xfrm>
          <a:prstGeom prst="rect">
            <a:avLst/>
          </a:prstGeom>
        </p:spPr>
        <p:txBody>
          <a:bodyPr lIns="0" tIns="0" rIns="0" bIns="0" anchor="ctr"/>
          <a:lstStyle>
            <a:lvl1pPr marL="0" algn="l" defTabSz="914400" rtl="0" eaLnBrk="1" latinLnBrk="0" hangingPunct="1">
              <a:lnSpc>
                <a:spcPts val="7600"/>
              </a:lnSpc>
              <a:spcBef>
                <a:spcPct val="0"/>
              </a:spcBef>
              <a:buNone/>
              <a:defRPr lang="en-US" sz="7200" kern="1200" cap="all" spc="200">
                <a:solidFill>
                  <a:schemeClr val="bg1"/>
                </a:solidFill>
                <a:latin typeface="Gotham Light" charset="0"/>
                <a:ea typeface="Gotham Light" charset="0"/>
                <a:cs typeface="Gotham Light" charset="0"/>
              </a:defRPr>
            </a:lvl1pPr>
          </a:lstStyle>
          <a:p>
            <a:r>
              <a:rPr lang="en-US" dirty="0"/>
              <a:t>Presentation</a:t>
            </a:r>
            <a:br>
              <a:rPr lang="en-US" dirty="0"/>
            </a:br>
            <a:r>
              <a:rPr lang="en-US" dirty="0"/>
              <a:t>title style</a:t>
            </a:r>
          </a:p>
        </p:txBody>
      </p:sp>
      <p:sp>
        <p:nvSpPr>
          <p:cNvPr id="16" name="Text Placeholder 18"/>
          <p:cNvSpPr>
            <a:spLocks noGrp="1"/>
          </p:cNvSpPr>
          <p:nvPr>
            <p:ph type="body" sz="quarter" idx="11" hasCustomPrompt="1"/>
          </p:nvPr>
        </p:nvSpPr>
        <p:spPr>
          <a:xfrm>
            <a:off x="815340" y="4817848"/>
            <a:ext cx="3111500" cy="481012"/>
          </a:xfrm>
          <a:prstGeom prst="rect">
            <a:avLst/>
          </a:prstGeom>
        </p:spPr>
        <p:txBody>
          <a:bodyPr/>
          <a:lstStyle>
            <a:lvl1pPr marL="0" indent="0">
              <a:buNone/>
              <a:defRPr sz="1800" b="1" i="0" baseline="0">
                <a:solidFill>
                  <a:schemeClr val="accent1"/>
                </a:solidFill>
                <a:latin typeface="Gotham" charset="0"/>
                <a:ea typeface="Gotham" charset="0"/>
                <a:cs typeface="Gotham" charset="0"/>
              </a:defRPr>
            </a:lvl1pPr>
          </a:lstStyle>
          <a:p>
            <a:pPr lvl="0"/>
            <a:r>
              <a:rPr lang="en-US" dirty="0"/>
              <a:t>Month, Date, Year</a:t>
            </a:r>
          </a:p>
        </p:txBody>
      </p:sp>
    </p:spTree>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Break">
    <p:bg>
      <p:bgPr>
        <a:solidFill>
          <a:schemeClr val="tx1"/>
        </a:solidFill>
        <a:effectLst/>
      </p:bgPr>
    </p:bg>
    <p:spTree>
      <p:nvGrpSpPr>
        <p:cNvPr id="1" name=""/>
        <p:cNvGrpSpPr/>
        <p:nvPr/>
      </p:nvGrpSpPr>
      <p:grpSpPr>
        <a:xfrm>
          <a:off x="0" y="0"/>
          <a:ext cx="0" cy="0"/>
          <a:chOff x="0" y="0"/>
          <a:chExt cx="0" cy="0"/>
        </a:xfrm>
      </p:grpSpPr>
      <p:sp>
        <p:nvSpPr>
          <p:cNvPr id="15" name="Title 13"/>
          <p:cNvSpPr>
            <a:spLocks noGrp="1"/>
          </p:cNvSpPr>
          <p:nvPr>
            <p:ph type="title" hasCustomPrompt="1"/>
          </p:nvPr>
        </p:nvSpPr>
        <p:spPr>
          <a:xfrm>
            <a:off x="815340" y="2563316"/>
            <a:ext cx="10515600" cy="1859603"/>
          </a:xfrm>
          <a:prstGeom prst="rect">
            <a:avLst/>
          </a:prstGeom>
        </p:spPr>
        <p:txBody>
          <a:bodyPr lIns="0" tIns="0" rIns="0" bIns="0" anchor="ctr"/>
          <a:lstStyle>
            <a:lvl1pPr marL="0" algn="l" defTabSz="914400" rtl="0" eaLnBrk="1" latinLnBrk="0" hangingPunct="1">
              <a:lnSpc>
                <a:spcPts val="7600"/>
              </a:lnSpc>
              <a:spcBef>
                <a:spcPct val="0"/>
              </a:spcBef>
              <a:buNone/>
              <a:defRPr lang="en-US" sz="7200" kern="1200" cap="all" spc="200">
                <a:solidFill>
                  <a:schemeClr val="bg1"/>
                </a:solidFill>
                <a:latin typeface="Gotham Light" charset="0"/>
                <a:ea typeface="Gotham Light" charset="0"/>
                <a:cs typeface="Gotham Light" charset="0"/>
              </a:defRPr>
            </a:lvl1pPr>
          </a:lstStyle>
          <a:p>
            <a:r>
              <a:rPr lang="en-US" dirty="0"/>
              <a:t>divider</a:t>
            </a:r>
            <a:br>
              <a:rPr lang="en-US" dirty="0"/>
            </a:br>
            <a:r>
              <a:rPr lang="en-US" dirty="0"/>
              <a:t>title style</a:t>
            </a:r>
          </a:p>
        </p:txBody>
      </p:sp>
    </p:spTree>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Break with Image 1">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alphaModFix amt="17000"/>
            <a:extLst>
              <a:ext uri="{BEBA8EAE-BF5A-486C-A8C5-ECC9F3942E4B}">
                <a14:imgProps xmlns:a14="http://schemas.microsoft.com/office/drawing/2010/main">
                  <a14:imgLayer r:embed="rId3">
                    <a14:imgEffect>
                      <a14:saturation sat="0"/>
                    </a14:imgEffect>
                    <a14:imgEffect>
                      <a14:brightnessContrast bright="-38000" contrast="60000"/>
                    </a14:imgEffect>
                  </a14:imgLayer>
                </a14:imgProps>
              </a:ext>
              <a:ext uri="{28A0092B-C50C-407E-A947-70E740481C1C}">
                <a14:useLocalDpi xmlns:a14="http://schemas.microsoft.com/office/drawing/2010/main" val="0"/>
              </a:ext>
            </a:extLst>
          </a:blip>
          <a:stretch>
            <a:fillRect/>
          </a:stretch>
        </p:blipFill>
        <p:spPr>
          <a:xfrm flipH="1">
            <a:off x="0" y="-1"/>
            <a:ext cx="12192000" cy="6850989"/>
          </a:xfrm>
          <a:prstGeom prst="rect">
            <a:avLst/>
          </a:prstGeom>
        </p:spPr>
      </p:pic>
      <p:sp>
        <p:nvSpPr>
          <p:cNvPr id="15" name="Title 13"/>
          <p:cNvSpPr>
            <a:spLocks noGrp="1"/>
          </p:cNvSpPr>
          <p:nvPr>
            <p:ph type="title" hasCustomPrompt="1"/>
          </p:nvPr>
        </p:nvSpPr>
        <p:spPr>
          <a:xfrm>
            <a:off x="815340" y="2563316"/>
            <a:ext cx="10515600" cy="1859603"/>
          </a:xfrm>
          <a:prstGeom prst="rect">
            <a:avLst/>
          </a:prstGeom>
        </p:spPr>
        <p:txBody>
          <a:bodyPr lIns="0" tIns="0" rIns="0" bIns="0" anchor="ctr"/>
          <a:lstStyle>
            <a:lvl1pPr marL="0" algn="l" defTabSz="914400" rtl="0" eaLnBrk="1" latinLnBrk="0" hangingPunct="1">
              <a:lnSpc>
                <a:spcPts val="7600"/>
              </a:lnSpc>
              <a:spcBef>
                <a:spcPct val="0"/>
              </a:spcBef>
              <a:buNone/>
              <a:defRPr lang="en-US" sz="7200" kern="1200" cap="all" spc="200">
                <a:solidFill>
                  <a:schemeClr val="bg1"/>
                </a:solidFill>
                <a:latin typeface="Gotham Light" charset="0"/>
                <a:ea typeface="Gotham Light" charset="0"/>
                <a:cs typeface="Gotham Light" charset="0"/>
              </a:defRPr>
            </a:lvl1pPr>
          </a:lstStyle>
          <a:p>
            <a:r>
              <a:rPr lang="en-US" dirty="0"/>
              <a:t>divider</a:t>
            </a:r>
            <a:br>
              <a:rPr lang="en-US" dirty="0"/>
            </a:br>
            <a:r>
              <a:rPr lang="en-US" dirty="0"/>
              <a:t>title style</a:t>
            </a:r>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Break with Image 2">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alphaModFix amt="8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4213" b="48287"/>
          <a:stretch/>
        </p:blipFill>
        <p:spPr>
          <a:xfrm>
            <a:off x="0" y="0"/>
            <a:ext cx="12192000" cy="6858000"/>
          </a:xfrm>
          <a:prstGeom prst="rect">
            <a:avLst/>
          </a:prstGeom>
        </p:spPr>
      </p:pic>
      <p:sp>
        <p:nvSpPr>
          <p:cNvPr id="15" name="Title 13"/>
          <p:cNvSpPr>
            <a:spLocks noGrp="1"/>
          </p:cNvSpPr>
          <p:nvPr>
            <p:ph type="title" hasCustomPrompt="1"/>
          </p:nvPr>
        </p:nvSpPr>
        <p:spPr>
          <a:xfrm>
            <a:off x="815340" y="2563316"/>
            <a:ext cx="10515600" cy="1859603"/>
          </a:xfrm>
          <a:prstGeom prst="rect">
            <a:avLst/>
          </a:prstGeom>
        </p:spPr>
        <p:txBody>
          <a:bodyPr lIns="0" tIns="0" rIns="0" bIns="0" anchor="ctr"/>
          <a:lstStyle>
            <a:lvl1pPr marL="0" algn="l" defTabSz="914400" rtl="0" eaLnBrk="1" latinLnBrk="0" hangingPunct="1">
              <a:lnSpc>
                <a:spcPts val="7600"/>
              </a:lnSpc>
              <a:spcBef>
                <a:spcPct val="0"/>
              </a:spcBef>
              <a:buNone/>
              <a:defRPr lang="en-US" sz="7200" kern="1200" cap="all" spc="200">
                <a:solidFill>
                  <a:schemeClr val="bg1"/>
                </a:solidFill>
                <a:latin typeface="Gotham Light" charset="0"/>
                <a:ea typeface="Gotham Light" charset="0"/>
                <a:cs typeface="Gotham Light" charset="0"/>
              </a:defRPr>
            </a:lvl1pPr>
          </a:lstStyle>
          <a:p>
            <a:r>
              <a:rPr lang="en-US" dirty="0"/>
              <a:t>divider</a:t>
            </a:r>
            <a:br>
              <a:rPr lang="en-US" dirty="0"/>
            </a:br>
            <a:r>
              <a:rPr lang="en-US" dirty="0"/>
              <a:t>title style</a:t>
            </a:r>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Break with Image 3">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alphaModFix amt="8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0625" b="41875"/>
          <a:stretch/>
        </p:blipFill>
        <p:spPr>
          <a:xfrm>
            <a:off x="0" y="0"/>
            <a:ext cx="12192000" cy="6858000"/>
          </a:xfrm>
          <a:prstGeom prst="rect">
            <a:avLst/>
          </a:prstGeom>
        </p:spPr>
      </p:pic>
      <p:sp>
        <p:nvSpPr>
          <p:cNvPr id="15" name="Title 13"/>
          <p:cNvSpPr>
            <a:spLocks noGrp="1"/>
          </p:cNvSpPr>
          <p:nvPr>
            <p:ph type="title" hasCustomPrompt="1"/>
          </p:nvPr>
        </p:nvSpPr>
        <p:spPr>
          <a:xfrm>
            <a:off x="815340" y="2563316"/>
            <a:ext cx="10515600" cy="1859603"/>
          </a:xfrm>
          <a:prstGeom prst="rect">
            <a:avLst/>
          </a:prstGeom>
        </p:spPr>
        <p:txBody>
          <a:bodyPr lIns="0" tIns="0" rIns="0" bIns="0" anchor="ctr"/>
          <a:lstStyle>
            <a:lvl1pPr marL="0" algn="l" defTabSz="914400" rtl="0" eaLnBrk="1" latinLnBrk="0" hangingPunct="1">
              <a:lnSpc>
                <a:spcPts val="7600"/>
              </a:lnSpc>
              <a:spcBef>
                <a:spcPct val="0"/>
              </a:spcBef>
              <a:buNone/>
              <a:defRPr lang="en-US" sz="7200" kern="1200" cap="all" spc="200">
                <a:solidFill>
                  <a:schemeClr val="bg1"/>
                </a:solidFill>
                <a:latin typeface="Gotham Light" charset="0"/>
                <a:ea typeface="Gotham Light" charset="0"/>
                <a:cs typeface="Gotham Light" charset="0"/>
              </a:defRPr>
            </a:lvl1pPr>
          </a:lstStyle>
          <a:p>
            <a:r>
              <a:rPr lang="en-US" dirty="0"/>
              <a:t>divider</a:t>
            </a:r>
            <a:br>
              <a:rPr lang="en-US" dirty="0"/>
            </a:br>
            <a:r>
              <a:rPr lang="en-US" dirty="0"/>
              <a:t>title style</a:t>
            </a:r>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Break with Long Title">
    <p:bg>
      <p:bgPr>
        <a:solidFill>
          <a:schemeClr val="tx1"/>
        </a:solidFill>
        <a:effectLst/>
      </p:bgPr>
    </p:bg>
    <p:spTree>
      <p:nvGrpSpPr>
        <p:cNvPr id="1" name=""/>
        <p:cNvGrpSpPr/>
        <p:nvPr/>
      </p:nvGrpSpPr>
      <p:grpSpPr>
        <a:xfrm>
          <a:off x="0" y="0"/>
          <a:ext cx="0" cy="0"/>
          <a:chOff x="0" y="0"/>
          <a:chExt cx="0" cy="0"/>
        </a:xfrm>
      </p:grpSpPr>
      <p:sp>
        <p:nvSpPr>
          <p:cNvPr id="15" name="Title 13"/>
          <p:cNvSpPr>
            <a:spLocks noGrp="1"/>
          </p:cNvSpPr>
          <p:nvPr>
            <p:ph type="title" hasCustomPrompt="1"/>
          </p:nvPr>
        </p:nvSpPr>
        <p:spPr>
          <a:xfrm>
            <a:off x="800100" y="2100578"/>
            <a:ext cx="10515600" cy="2656844"/>
          </a:xfrm>
          <a:prstGeom prst="rect">
            <a:avLst/>
          </a:prstGeom>
        </p:spPr>
        <p:txBody>
          <a:bodyPr lIns="0" tIns="0" rIns="0" bIns="0" anchor="ctr"/>
          <a:lstStyle>
            <a:lvl1pPr marL="0" algn="l" defTabSz="914400" rtl="0" eaLnBrk="1" latinLnBrk="0" hangingPunct="1">
              <a:lnSpc>
                <a:spcPts val="7600"/>
              </a:lnSpc>
              <a:spcBef>
                <a:spcPct val="0"/>
              </a:spcBef>
              <a:buNone/>
              <a:defRPr lang="en-US" sz="7200" kern="1200" cap="all" spc="200">
                <a:solidFill>
                  <a:schemeClr val="bg1"/>
                </a:solidFill>
                <a:latin typeface="Gotham Light" charset="0"/>
                <a:ea typeface="Gotham Light" charset="0"/>
                <a:cs typeface="Gotham Light" charset="0"/>
              </a:defRPr>
            </a:lvl1pPr>
          </a:lstStyle>
          <a:p>
            <a:r>
              <a:rPr lang="en-US" dirty="0"/>
              <a:t>Larger divider</a:t>
            </a:r>
            <a:br>
              <a:rPr lang="en-US" dirty="0"/>
            </a:br>
            <a:r>
              <a:rPr lang="en-US" dirty="0"/>
              <a:t>title style </a:t>
            </a:r>
          </a:p>
        </p:txBody>
      </p:sp>
    </p:spTree>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llout">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9" name="Content Placeholder 8"/>
          <p:cNvSpPr>
            <a:spLocks noGrp="1"/>
          </p:cNvSpPr>
          <p:nvPr>
            <p:ph sz="quarter" idx="10"/>
          </p:nvPr>
        </p:nvSpPr>
        <p:spPr>
          <a:xfrm>
            <a:off x="824376" y="1590675"/>
            <a:ext cx="6005661" cy="36883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1" name="Content Placeholder 19"/>
          <p:cNvSpPr>
            <a:spLocks noGrp="1"/>
          </p:cNvSpPr>
          <p:nvPr>
            <p:ph sz="quarter" idx="11"/>
          </p:nvPr>
        </p:nvSpPr>
        <p:spPr>
          <a:xfrm>
            <a:off x="7989253" y="1590675"/>
            <a:ext cx="3303587" cy="3687763"/>
          </a:xfrm>
          <a:prstGeom prst="rect">
            <a:avLst/>
          </a:prstGeom>
        </p:spPr>
        <p:txBody>
          <a:bodyPr lIns="0" tIns="0" rIns="0" bIns="0"/>
          <a:lstStyle>
            <a:lvl1pPr marL="0" indent="0" algn="l" defTabSz="914400" rtl="0" eaLnBrk="1" fontAlgn="base" latinLnBrk="0" hangingPunct="1">
              <a:lnSpc>
                <a:spcPct val="100000"/>
              </a:lnSpc>
              <a:spcBef>
                <a:spcPts val="2400"/>
              </a:spcBef>
              <a:spcAft>
                <a:spcPct val="0"/>
              </a:spcAft>
              <a:buFont typeface="Arial"/>
              <a:buNone/>
              <a:defRPr lang="en-US" sz="2400" kern="0" smtClean="0">
                <a:solidFill>
                  <a:schemeClr val="accent1"/>
                </a:solidFill>
                <a:latin typeface="Gotham Light" charset="0"/>
                <a:ea typeface="Gotham Light" charset="0"/>
                <a:cs typeface="Gotham Light" charset="0"/>
              </a:defRPr>
            </a:lvl1pPr>
          </a:lstStyle>
          <a:p>
            <a:pPr lvl="0"/>
            <a:r>
              <a:rPr lang="en-US" dirty="0"/>
              <a:t>Click to edit Master text styles</a:t>
            </a:r>
          </a:p>
        </p:txBody>
      </p:sp>
      <p:sp>
        <p:nvSpPr>
          <p:cNvPr id="22" name="TextBox 21"/>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spTree>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s">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18" name="Content Placeholder 8"/>
          <p:cNvSpPr>
            <a:spLocks noGrp="1"/>
          </p:cNvSpPr>
          <p:nvPr>
            <p:ph sz="quarter" idx="10"/>
          </p:nvPr>
        </p:nvSpPr>
        <p:spPr>
          <a:xfrm>
            <a:off x="6328009" y="1590675"/>
            <a:ext cx="4411744"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0" name="Content Placeholder 8"/>
          <p:cNvSpPr>
            <a:spLocks noGrp="1"/>
          </p:cNvSpPr>
          <p:nvPr>
            <p:ph sz="quarter" idx="11"/>
          </p:nvPr>
        </p:nvSpPr>
        <p:spPr>
          <a:xfrm>
            <a:off x="815733" y="1590675"/>
            <a:ext cx="4411744"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6" name="TextBox 35"/>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lumn Bullets">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p:ph sz="quarter" idx="11"/>
          </p:nvPr>
        </p:nvSpPr>
        <p:spPr>
          <a:xfrm>
            <a:off x="815732" y="1590675"/>
            <a:ext cx="2971800"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17" name="Content Placeholder 8"/>
          <p:cNvSpPr>
            <a:spLocks noGrp="1"/>
          </p:cNvSpPr>
          <p:nvPr>
            <p:ph sz="quarter" idx="12"/>
          </p:nvPr>
        </p:nvSpPr>
        <p:spPr>
          <a:xfrm>
            <a:off x="4586454" y="1590675"/>
            <a:ext cx="2971800"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19" name="Content Placeholder 8"/>
          <p:cNvSpPr>
            <a:spLocks noGrp="1"/>
          </p:cNvSpPr>
          <p:nvPr>
            <p:ph sz="quarter" idx="13"/>
          </p:nvPr>
        </p:nvSpPr>
        <p:spPr>
          <a:xfrm>
            <a:off x="8357176" y="1590675"/>
            <a:ext cx="2971800"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7" name="TextBox 36"/>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ur Column Bullets">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p:ph sz="quarter" idx="11"/>
          </p:nvPr>
        </p:nvSpPr>
        <p:spPr>
          <a:xfrm>
            <a:off x="815732" y="1590675"/>
            <a:ext cx="2368296"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18" name="Content Placeholder 8"/>
          <p:cNvSpPr>
            <a:spLocks noGrp="1"/>
          </p:cNvSpPr>
          <p:nvPr>
            <p:ph sz="quarter" idx="12"/>
          </p:nvPr>
        </p:nvSpPr>
        <p:spPr>
          <a:xfrm>
            <a:off x="3524367" y="1590675"/>
            <a:ext cx="2368296"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l" defTabSz="914400" rtl="0" eaLnBrk="1" latinLnBrk="0" hangingPunct="1">
              <a:lnSpc>
                <a:spcPct val="90000"/>
              </a:lnSpc>
              <a:spcBef>
                <a:spcPts val="1000"/>
              </a:spcBef>
              <a:buFont typeface="Arial"/>
              <a:buNone/>
            </a:pPr>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1" name="Content Placeholder 8"/>
          <p:cNvSpPr>
            <a:spLocks noGrp="1"/>
          </p:cNvSpPr>
          <p:nvPr>
            <p:ph sz="quarter" idx="13"/>
          </p:nvPr>
        </p:nvSpPr>
        <p:spPr>
          <a:xfrm>
            <a:off x="6233002" y="1590675"/>
            <a:ext cx="2368296"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l" defTabSz="914400" rtl="0" eaLnBrk="1" latinLnBrk="0" hangingPunct="1">
              <a:lnSpc>
                <a:spcPct val="90000"/>
              </a:lnSpc>
              <a:spcBef>
                <a:spcPts val="1000"/>
              </a:spcBef>
              <a:buFont typeface="Arial"/>
              <a:buNone/>
            </a:pPr>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2" name="Content Placeholder 8"/>
          <p:cNvSpPr>
            <a:spLocks noGrp="1"/>
          </p:cNvSpPr>
          <p:nvPr>
            <p:ph sz="quarter" idx="14"/>
          </p:nvPr>
        </p:nvSpPr>
        <p:spPr>
          <a:xfrm>
            <a:off x="8941637" y="1590675"/>
            <a:ext cx="2368296" cy="4074835"/>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l" defTabSz="914400" rtl="0" eaLnBrk="1" latinLnBrk="0" hangingPunct="1">
              <a:lnSpc>
                <a:spcPct val="90000"/>
              </a:lnSpc>
              <a:spcBef>
                <a:spcPts val="1000"/>
              </a:spcBef>
              <a:buFont typeface="Arial"/>
              <a:buNone/>
            </a:pPr>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9" name="TextBox 38"/>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825061" y="1471613"/>
            <a:ext cx="7324725" cy="307975"/>
          </a:xfrm>
          <a:prstGeom prst="rect">
            <a:avLst/>
          </a:prstGeom>
        </p:spPr>
        <p:txBody>
          <a:bodyPr lIns="0" tIns="0" rIns="0" bIns="0"/>
          <a:lstStyle>
            <a:lvl1pPr marL="0" indent="0">
              <a:buNone/>
              <a:defRPr lang="en-US" sz="1800" b="1" kern="0" cap="all" smtClean="0">
                <a:solidFill>
                  <a:schemeClr val="accent1"/>
                </a:solidFill>
                <a:latin typeface="Gotham" charset="0"/>
                <a:ea typeface="Gotham" charset="0"/>
                <a:cs typeface="Gotham" charset="0"/>
              </a:defRPr>
            </a:lvl1pPr>
          </a:lstStyle>
          <a:p>
            <a:pPr lvl="0"/>
            <a:r>
              <a:rPr lang="en-US" dirty="0"/>
              <a:t>Click to edit Master text styles</a:t>
            </a:r>
          </a:p>
        </p:txBody>
      </p:sp>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p:ph sz="quarter" idx="11" hasCustomPrompt="1"/>
          </p:nvPr>
        </p:nvSpPr>
        <p:spPr>
          <a:xfrm>
            <a:off x="824376" y="1847318"/>
            <a:ext cx="9915377" cy="3688335"/>
          </a:xfrm>
          <a:prstGeom prst="rect">
            <a:avLst/>
          </a:prstGeom>
        </p:spPr>
        <p:txBody>
          <a:bodyPr lIns="0" tIns="0" rIns="0" bIns="0" numCol="2" spcCol="914400"/>
          <a:lstStyle>
            <a:lvl1pPr marL="0" indent="0">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5" name="TextBox 34"/>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Content">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825061" y="1471613"/>
            <a:ext cx="7324725" cy="307975"/>
          </a:xfrm>
          <a:prstGeom prst="rect">
            <a:avLst/>
          </a:prstGeom>
        </p:spPr>
        <p:txBody>
          <a:bodyPr lIns="0" tIns="0" rIns="0" bIns="0"/>
          <a:lstStyle>
            <a:lvl1pPr marL="0" indent="0">
              <a:buNone/>
              <a:defRPr lang="en-US" sz="1800" b="1" kern="0" cap="all" smtClean="0">
                <a:solidFill>
                  <a:schemeClr val="accent1"/>
                </a:solidFill>
                <a:latin typeface="Gotham" charset="0"/>
                <a:ea typeface="Gotham" charset="0"/>
                <a:cs typeface="Gotham" charset="0"/>
              </a:defRPr>
            </a:lvl1pPr>
          </a:lstStyle>
          <a:p>
            <a:pPr lvl="0"/>
            <a:r>
              <a:rPr lang="en-US" dirty="0"/>
              <a:t>Click to edit Master text styles</a:t>
            </a:r>
          </a:p>
        </p:txBody>
      </p:sp>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p:ph sz="quarter" idx="11" hasCustomPrompt="1"/>
          </p:nvPr>
        </p:nvSpPr>
        <p:spPr>
          <a:xfrm>
            <a:off x="824376" y="1847318"/>
            <a:ext cx="9915377" cy="3688335"/>
          </a:xfrm>
          <a:prstGeom prst="rect">
            <a:avLst/>
          </a:prstGeom>
        </p:spPr>
        <p:txBody>
          <a:bodyPr lIns="0" tIns="0" rIns="0" bIns="0" numCol="3" spcCol="914400"/>
          <a:lstStyle>
            <a:lvl1pPr marL="0" indent="0">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6" name="TextBox 35"/>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Image">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4516224"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a:t>
            </a:r>
            <a:br>
              <a:rPr lang="en-US" dirty="0"/>
            </a:br>
            <a:r>
              <a:rPr lang="en-US" dirty="0"/>
              <a:t>title style</a:t>
            </a:r>
          </a:p>
        </p:txBody>
      </p:sp>
      <p:sp>
        <p:nvSpPr>
          <p:cNvPr id="3" name="Picture Placeholder 2"/>
          <p:cNvSpPr>
            <a:spLocks noGrp="1"/>
          </p:cNvSpPr>
          <p:nvPr>
            <p:ph type="pic" sz="quarter" idx="10"/>
          </p:nvPr>
        </p:nvSpPr>
        <p:spPr>
          <a:xfrm>
            <a:off x="6118226" y="440048"/>
            <a:ext cx="5730784" cy="5112341"/>
          </a:xfrm>
          <a:prstGeom prst="rect">
            <a:avLst/>
          </a:prstGeom>
        </p:spPr>
        <p:txBody>
          <a:bodyPr/>
          <a:lstStyle>
            <a:lvl1pPr marL="0" indent="0">
              <a:buNone/>
              <a:defRPr>
                <a:solidFill>
                  <a:schemeClr val="bg1"/>
                </a:solidFill>
                <a:latin typeface="Gotham Book" charset="0"/>
                <a:ea typeface="Gotham Book" charset="0"/>
                <a:cs typeface="Gotham Book" charset="0"/>
              </a:defRPr>
            </a:lvl1pPr>
          </a:lstStyle>
          <a:p>
            <a:endParaRPr lang="en-US" dirty="0"/>
          </a:p>
        </p:txBody>
      </p:sp>
      <p:sp>
        <p:nvSpPr>
          <p:cNvPr id="18" name="Content Placeholder 8"/>
          <p:cNvSpPr>
            <a:spLocks noGrp="1"/>
          </p:cNvSpPr>
          <p:nvPr>
            <p:ph sz="quarter" idx="11"/>
          </p:nvPr>
        </p:nvSpPr>
        <p:spPr>
          <a:xfrm>
            <a:off x="815733" y="1913642"/>
            <a:ext cx="4411744" cy="3638747"/>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5" name="TextBox 34"/>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ultiple Icon Layout">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p:ph sz="quarter" idx="11" hasCustomPrompt="1"/>
          </p:nvPr>
        </p:nvSpPr>
        <p:spPr>
          <a:xfrm>
            <a:off x="815732" y="3619893"/>
            <a:ext cx="2971800" cy="2045617"/>
          </a:xfrm>
          <a:prstGeom prst="rect">
            <a:avLst/>
          </a:prstGeom>
        </p:spPr>
        <p:txBody>
          <a:bodyPr lIns="0" tIns="0" rIns="0" bIns="0"/>
          <a:lstStyle>
            <a:lvl1pPr marL="0" indent="0" algn="ctr">
              <a:buNone/>
              <a:defRPr lang="en-US" sz="1800" b="1" i="0" kern="0" cap="all" dirty="0" smtClean="0">
                <a:solidFill>
                  <a:schemeClr val="accent1"/>
                </a:solidFill>
                <a:latin typeface="Gotham" charset="0"/>
                <a:ea typeface="Gotham" charset="0"/>
                <a:cs typeface="Gotham" charset="0"/>
              </a:defRPr>
            </a:lvl1pPr>
            <a:lvl2pPr marL="0" indent="0" algn="ctr" defTabSz="914400" rtl="0" eaLnBrk="1" latinLnBrk="0" hangingPunct="1">
              <a:lnSpc>
                <a:spcPts val="1800"/>
              </a:lnSpc>
              <a:spcBef>
                <a:spcPts val="1200"/>
              </a:spcBef>
              <a:buClr>
                <a:schemeClr val="accent1"/>
              </a:buClr>
              <a:buFont typeface="Arial"/>
              <a:buNone/>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ctr" defTabSz="914400" rtl="0" eaLnBrk="1" latinLnBrk="0" hangingPunct="1">
              <a:lnSpc>
                <a:spcPct val="90000"/>
              </a:lnSpc>
              <a:spcBef>
                <a:spcPts val="1000"/>
              </a:spcBef>
              <a:buFont typeface="Arial"/>
              <a:buNone/>
            </a:pPr>
            <a:r>
              <a:rPr lang="en-US" dirty="0"/>
              <a:t>Click to edit Master </a:t>
            </a:r>
            <a:br>
              <a:rPr lang="en-US" dirty="0"/>
            </a:br>
            <a:r>
              <a:rPr lang="en-US" dirty="0"/>
              <a:t>text styles</a:t>
            </a:r>
          </a:p>
          <a:p>
            <a:pPr lvl="1"/>
            <a:r>
              <a:rPr lang="en-US" dirty="0"/>
              <a:t>Second level</a:t>
            </a:r>
          </a:p>
        </p:txBody>
      </p:sp>
      <p:sp>
        <p:nvSpPr>
          <p:cNvPr id="17" name="Content Placeholder 8"/>
          <p:cNvSpPr>
            <a:spLocks noGrp="1"/>
          </p:cNvSpPr>
          <p:nvPr>
            <p:ph sz="quarter" idx="12" hasCustomPrompt="1"/>
          </p:nvPr>
        </p:nvSpPr>
        <p:spPr>
          <a:xfrm>
            <a:off x="4586454" y="3619893"/>
            <a:ext cx="2971800" cy="2045617"/>
          </a:xfrm>
          <a:prstGeom prst="rect">
            <a:avLst/>
          </a:prstGeom>
        </p:spPr>
        <p:txBody>
          <a:bodyPr lIns="0" tIns="0" rIns="0" bIns="0"/>
          <a:lstStyle>
            <a:lvl1pPr marL="0" indent="0" algn="ctr">
              <a:buNone/>
              <a:defRPr lang="en-US" sz="1800" b="1" i="0" kern="0" cap="all" dirty="0" smtClean="0">
                <a:solidFill>
                  <a:schemeClr val="accent1"/>
                </a:solidFill>
                <a:latin typeface="Gotham" charset="0"/>
                <a:ea typeface="Gotham" charset="0"/>
                <a:cs typeface="Gotham" charset="0"/>
              </a:defRPr>
            </a:lvl1pPr>
            <a:lvl2pPr marL="0" indent="0" algn="ctr" defTabSz="914400" rtl="0" eaLnBrk="1" latinLnBrk="0" hangingPunct="1">
              <a:lnSpc>
                <a:spcPts val="1800"/>
              </a:lnSpc>
              <a:spcBef>
                <a:spcPts val="1200"/>
              </a:spcBef>
              <a:buClr>
                <a:schemeClr val="accent1"/>
              </a:buClr>
              <a:buFont typeface="Arial"/>
              <a:buNone/>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ctr" defTabSz="914400" rtl="0" eaLnBrk="1" latinLnBrk="0" hangingPunct="1">
              <a:lnSpc>
                <a:spcPct val="90000"/>
              </a:lnSpc>
              <a:spcBef>
                <a:spcPts val="1000"/>
              </a:spcBef>
              <a:buFont typeface="Arial"/>
              <a:buNone/>
            </a:pPr>
            <a:r>
              <a:rPr lang="en-US" dirty="0"/>
              <a:t>Click to edit Master </a:t>
            </a:r>
            <a:br>
              <a:rPr lang="en-US" dirty="0"/>
            </a:br>
            <a:r>
              <a:rPr lang="en-US" dirty="0"/>
              <a:t>text styles</a:t>
            </a:r>
          </a:p>
          <a:p>
            <a:pPr lvl="1"/>
            <a:r>
              <a:rPr lang="en-US" dirty="0"/>
              <a:t>Second level</a:t>
            </a:r>
          </a:p>
        </p:txBody>
      </p:sp>
      <p:sp>
        <p:nvSpPr>
          <p:cNvPr id="19" name="Content Placeholder 8"/>
          <p:cNvSpPr>
            <a:spLocks noGrp="1"/>
          </p:cNvSpPr>
          <p:nvPr>
            <p:ph sz="quarter" idx="13" hasCustomPrompt="1"/>
          </p:nvPr>
        </p:nvSpPr>
        <p:spPr>
          <a:xfrm>
            <a:off x="8357176" y="3619893"/>
            <a:ext cx="2971800" cy="2045617"/>
          </a:xfrm>
          <a:prstGeom prst="rect">
            <a:avLst/>
          </a:prstGeom>
        </p:spPr>
        <p:txBody>
          <a:bodyPr lIns="0" tIns="0" rIns="0" bIns="0"/>
          <a:lstStyle>
            <a:lvl1pPr marL="0" indent="0" algn="ctr">
              <a:buNone/>
              <a:defRPr lang="en-US" sz="1800" b="1" i="0" kern="0" cap="all" dirty="0" smtClean="0">
                <a:solidFill>
                  <a:schemeClr val="accent1"/>
                </a:solidFill>
                <a:latin typeface="Gotham" charset="0"/>
                <a:ea typeface="Gotham" charset="0"/>
                <a:cs typeface="Gotham" charset="0"/>
              </a:defRPr>
            </a:lvl1pPr>
            <a:lvl2pPr marL="0" indent="0" algn="ctr" defTabSz="914400" rtl="0" eaLnBrk="1" latinLnBrk="0" hangingPunct="1">
              <a:lnSpc>
                <a:spcPts val="1800"/>
              </a:lnSpc>
              <a:spcBef>
                <a:spcPts val="1200"/>
              </a:spcBef>
              <a:buClr>
                <a:schemeClr val="accent1"/>
              </a:buClr>
              <a:buFont typeface="Arial"/>
              <a:buNone/>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a:t>
            </a:r>
            <a:br>
              <a:rPr lang="en-US" dirty="0"/>
            </a:br>
            <a:r>
              <a:rPr lang="en-US" dirty="0"/>
              <a:t>text styles</a:t>
            </a:r>
          </a:p>
          <a:p>
            <a:pPr lvl="1"/>
            <a:r>
              <a:rPr lang="en-US" dirty="0"/>
              <a:t>Second level</a:t>
            </a:r>
          </a:p>
        </p:txBody>
      </p:sp>
      <p:sp>
        <p:nvSpPr>
          <p:cNvPr id="26" name="Text Placeholder 35"/>
          <p:cNvSpPr>
            <a:spLocks noGrp="1"/>
          </p:cNvSpPr>
          <p:nvPr>
            <p:ph type="body" sz="quarter" idx="17" hasCustomPrompt="1"/>
          </p:nvPr>
        </p:nvSpPr>
        <p:spPr>
          <a:xfrm>
            <a:off x="1573411" y="1685971"/>
            <a:ext cx="1456442" cy="145644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sz="1800" cap="all" dirty="0">
                <a:solidFill>
                  <a:schemeClr val="accent1"/>
                </a:solidFill>
                <a:latin typeface="Gotham Book" charset="0"/>
                <a:ea typeface="Gotham Book" charset="0"/>
                <a:cs typeface="Gotham Book" charset="0"/>
              </a:defRPr>
            </a:lvl1pPr>
          </a:lstStyle>
          <a:p>
            <a:pPr marL="0" lvl="0" algn="ctr"/>
            <a:r>
              <a:rPr lang="en-US" dirty="0"/>
              <a:t>Icon</a:t>
            </a:r>
          </a:p>
        </p:txBody>
      </p:sp>
      <p:sp>
        <p:nvSpPr>
          <p:cNvPr id="27" name="Text Placeholder 35"/>
          <p:cNvSpPr>
            <a:spLocks noGrp="1"/>
          </p:cNvSpPr>
          <p:nvPr>
            <p:ph type="body" sz="quarter" idx="18" hasCustomPrompt="1"/>
          </p:nvPr>
        </p:nvSpPr>
        <p:spPr>
          <a:xfrm>
            <a:off x="5344133" y="1685971"/>
            <a:ext cx="1456442" cy="145644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sz="1800" cap="all" dirty="0">
                <a:solidFill>
                  <a:schemeClr val="accent1"/>
                </a:solidFill>
                <a:latin typeface="Gotham Book" charset="0"/>
                <a:ea typeface="Gotham Book" charset="0"/>
                <a:cs typeface="Gotham Book" charset="0"/>
              </a:defRPr>
            </a:lvl1pPr>
          </a:lstStyle>
          <a:p>
            <a:pPr marL="0" lvl="0" algn="ctr"/>
            <a:r>
              <a:rPr lang="en-US"/>
              <a:t>Icon</a:t>
            </a:r>
            <a:endParaRPr lang="en-US" dirty="0"/>
          </a:p>
        </p:txBody>
      </p:sp>
      <p:sp>
        <p:nvSpPr>
          <p:cNvPr id="28" name="Text Placeholder 35"/>
          <p:cNvSpPr>
            <a:spLocks noGrp="1"/>
          </p:cNvSpPr>
          <p:nvPr>
            <p:ph type="body" sz="quarter" idx="19" hasCustomPrompt="1"/>
          </p:nvPr>
        </p:nvSpPr>
        <p:spPr>
          <a:xfrm>
            <a:off x="9114855" y="1685971"/>
            <a:ext cx="1456442" cy="145644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sz="1800" cap="all" dirty="0">
                <a:solidFill>
                  <a:schemeClr val="accent1"/>
                </a:solidFill>
                <a:latin typeface="Gotham Book" charset="0"/>
                <a:ea typeface="Gotham Book" charset="0"/>
                <a:cs typeface="Gotham Book" charset="0"/>
              </a:defRPr>
            </a:lvl1pPr>
          </a:lstStyle>
          <a:p>
            <a:pPr marL="0" lvl="0" algn="ctr"/>
            <a:r>
              <a:rPr lang="en-US"/>
              <a:t>Icon</a:t>
            </a:r>
            <a:endParaRPr lang="en-US" dirty="0"/>
          </a:p>
        </p:txBody>
      </p:sp>
      <p:sp>
        <p:nvSpPr>
          <p:cNvPr id="41" name="TextBox 40"/>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ngle Icon Layout">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3" name="Content Placeholder 8"/>
          <p:cNvSpPr>
            <a:spLocks noGrp="1"/>
          </p:cNvSpPr>
          <p:nvPr>
            <p:ph sz="quarter" idx="10"/>
          </p:nvPr>
        </p:nvSpPr>
        <p:spPr>
          <a:xfrm>
            <a:off x="2723563" y="1743959"/>
            <a:ext cx="7070886" cy="3930977"/>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5" name="Text Placeholder 35"/>
          <p:cNvSpPr>
            <a:spLocks noGrp="1"/>
          </p:cNvSpPr>
          <p:nvPr>
            <p:ph type="body" sz="quarter" idx="17" hasCustomPrompt="1"/>
          </p:nvPr>
        </p:nvSpPr>
        <p:spPr>
          <a:xfrm>
            <a:off x="842519" y="1714252"/>
            <a:ext cx="1456442" cy="145644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sz="1800" cap="all" dirty="0">
                <a:solidFill>
                  <a:schemeClr val="accent1"/>
                </a:solidFill>
                <a:latin typeface="Gotham Book" charset="0"/>
                <a:ea typeface="Gotham Book" charset="0"/>
                <a:cs typeface="Gotham Book" charset="0"/>
              </a:defRPr>
            </a:lvl1pPr>
          </a:lstStyle>
          <a:p>
            <a:pPr marL="0" lvl="0" algn="ctr"/>
            <a:r>
              <a:rPr lang="en-US" dirty="0"/>
              <a:t>Icon</a:t>
            </a:r>
          </a:p>
        </p:txBody>
      </p:sp>
      <p:sp>
        <p:nvSpPr>
          <p:cNvPr id="36" name="TextBox 35"/>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bers">
    <p:bg>
      <p:bgPr>
        <a:solidFill>
          <a:schemeClr val="tx1"/>
        </a:solidFill>
        <a:effectLst/>
      </p:bgPr>
    </p:bg>
    <p:spTree>
      <p:nvGrpSpPr>
        <p:cNvPr id="1" name=""/>
        <p:cNvGrpSpPr/>
        <p:nvPr/>
      </p:nvGrpSpPr>
      <p:grpSpPr>
        <a:xfrm>
          <a:off x="0" y="0"/>
          <a:ext cx="0" cy="0"/>
          <a:chOff x="0" y="0"/>
          <a:chExt cx="0" cy="0"/>
        </a:xfrm>
      </p:grpSpPr>
      <p:sp>
        <p:nvSpPr>
          <p:cNvPr id="16" name="Title 3"/>
          <p:cNvSpPr>
            <a:spLocks noGrp="1"/>
          </p:cNvSpPr>
          <p:nvPr>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p:ph sz="quarter" idx="11"/>
          </p:nvPr>
        </p:nvSpPr>
        <p:spPr>
          <a:xfrm>
            <a:off x="1447326" y="1590675"/>
            <a:ext cx="3761293" cy="1652141"/>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lang="en-US" dirty="0"/>
              <a:t>Click to edit Master text styles</a:t>
            </a:r>
          </a:p>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8" name="Content Placeholder 8"/>
          <p:cNvSpPr>
            <a:spLocks noGrp="1"/>
          </p:cNvSpPr>
          <p:nvPr>
            <p:ph sz="quarter" idx="12"/>
          </p:nvPr>
        </p:nvSpPr>
        <p:spPr>
          <a:xfrm>
            <a:off x="1447326" y="3749413"/>
            <a:ext cx="3761293" cy="1652141"/>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l" defTabSz="914400" rtl="0" eaLnBrk="1" latinLnBrk="0" hangingPunct="1">
              <a:lnSpc>
                <a:spcPct val="90000"/>
              </a:lnSpc>
              <a:spcBef>
                <a:spcPts val="1000"/>
              </a:spcBef>
              <a:buFont typeface="Arial"/>
              <a:buNone/>
            </a:pPr>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29" name="Content Placeholder 8"/>
          <p:cNvSpPr>
            <a:spLocks noGrp="1"/>
          </p:cNvSpPr>
          <p:nvPr>
            <p:ph sz="quarter" idx="13"/>
          </p:nvPr>
        </p:nvSpPr>
        <p:spPr>
          <a:xfrm>
            <a:off x="7197678" y="1590675"/>
            <a:ext cx="3761293" cy="1652141"/>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l" defTabSz="914400" rtl="0" eaLnBrk="1" latinLnBrk="0" hangingPunct="1">
              <a:lnSpc>
                <a:spcPct val="90000"/>
              </a:lnSpc>
              <a:spcBef>
                <a:spcPts val="1000"/>
              </a:spcBef>
              <a:buFont typeface="Arial"/>
              <a:buNone/>
            </a:pPr>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0" name="Content Placeholder 8"/>
          <p:cNvSpPr>
            <a:spLocks noGrp="1"/>
          </p:cNvSpPr>
          <p:nvPr>
            <p:ph sz="quarter" idx="14"/>
          </p:nvPr>
        </p:nvSpPr>
        <p:spPr>
          <a:xfrm>
            <a:off x="7197678" y="3749413"/>
            <a:ext cx="3761293" cy="1652141"/>
          </a:xfrm>
          <a:prstGeom prst="rect">
            <a:avLst/>
          </a:prstGeom>
        </p:spPr>
        <p:txBody>
          <a:bodyPr lIns="0" tIns="0" rIns="0" bIns="0"/>
          <a:lstStyle>
            <a:lvl1pPr marL="0" indent="0">
              <a:buNone/>
              <a:defRPr lang="en-US" sz="1800" b="1" i="0" kern="0" cap="all" dirty="0" smtClean="0">
                <a:solidFill>
                  <a:schemeClr val="accent1"/>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2"/>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marL="0" lvl="0" indent="0" algn="l" defTabSz="914400" rtl="0" eaLnBrk="1" latinLnBrk="0" hangingPunct="1">
              <a:lnSpc>
                <a:spcPct val="90000"/>
              </a:lnSpc>
              <a:spcBef>
                <a:spcPts val="1000"/>
              </a:spcBef>
              <a:buFont typeface="Arial"/>
              <a:buNone/>
            </a:pPr>
            <a:r>
              <a:rPr lang="en-US" dirty="0"/>
              <a:t>Click to edit Master text styles</a:t>
            </a:r>
          </a:p>
          <a:p>
            <a:pPr marL="228600" lvl="1" indent="-228600" algn="l" defTabSz="914400" rtl="0" eaLnBrk="1" latinLnBrk="0" hangingPunct="1">
              <a:lnSpc>
                <a:spcPts val="1800"/>
              </a:lnSpc>
              <a:spcBef>
                <a:spcPts val="1200"/>
              </a:spcBef>
              <a:buClr>
                <a:schemeClr val="accent1"/>
              </a:buClr>
              <a:buFont typeface="Arial"/>
              <a:buChar char="•"/>
            </a:pPr>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2" name="Content Placeholder 8"/>
          <p:cNvSpPr>
            <a:spLocks noGrp="1"/>
          </p:cNvSpPr>
          <p:nvPr>
            <p:ph sz="quarter" idx="16" hasCustomPrompt="1"/>
          </p:nvPr>
        </p:nvSpPr>
        <p:spPr>
          <a:xfrm>
            <a:off x="567933" y="3684838"/>
            <a:ext cx="882094" cy="1432406"/>
          </a:xfrm>
          <a:prstGeom prst="rect">
            <a:avLst/>
          </a:prstGeom>
        </p:spPr>
        <p:txBody>
          <a:bodyPr lIns="0" tIns="0" rIns="0" bIns="0"/>
          <a:lstStyle>
            <a:lvl1pPr marL="0" indent="0" algn="ctr">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400" kern="1200" dirty="0" smtClean="0">
                <a:solidFill>
                  <a:schemeClr val="tx2"/>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kumimoji="0" lang="en-US" sz="6000" b="1" i="0" u="none" strike="noStrike" kern="0" cap="all" spc="0" normalizeH="0" baseline="0" noProof="0" dirty="0">
                <a:ln>
                  <a:noFill/>
                </a:ln>
                <a:solidFill>
                  <a:srgbClr val="2B9CD8"/>
                </a:solidFill>
                <a:effectLst/>
                <a:uLnTx/>
                <a:uFillTx/>
                <a:latin typeface="Gotham" charset="0"/>
                <a:ea typeface="Gotham" charset="0"/>
                <a:cs typeface="Gotham" charset="0"/>
              </a:rPr>
              <a:t>2</a:t>
            </a:r>
            <a:endParaRPr lang="en-US" dirty="0"/>
          </a:p>
        </p:txBody>
      </p:sp>
      <p:sp>
        <p:nvSpPr>
          <p:cNvPr id="35" name="Content Placeholder 8"/>
          <p:cNvSpPr>
            <a:spLocks noGrp="1"/>
          </p:cNvSpPr>
          <p:nvPr>
            <p:ph sz="quarter" idx="17" hasCustomPrompt="1"/>
          </p:nvPr>
        </p:nvSpPr>
        <p:spPr>
          <a:xfrm>
            <a:off x="6318286" y="1496315"/>
            <a:ext cx="882094" cy="1432406"/>
          </a:xfrm>
          <a:prstGeom prst="rect">
            <a:avLst/>
          </a:prstGeom>
        </p:spPr>
        <p:txBody>
          <a:bodyPr lIns="0" tIns="0" rIns="0" bIns="0"/>
          <a:lstStyle>
            <a:lvl1pPr marL="0" indent="0" algn="ctr">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400" kern="1200" dirty="0" smtClean="0">
                <a:solidFill>
                  <a:schemeClr val="tx2"/>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kumimoji="0" lang="en-US" sz="6000" b="1" i="0" u="none" strike="noStrike" kern="0" cap="all" spc="0" normalizeH="0" baseline="0" noProof="0" dirty="0">
                <a:ln>
                  <a:noFill/>
                </a:ln>
                <a:solidFill>
                  <a:srgbClr val="2B9CD8"/>
                </a:solidFill>
                <a:effectLst/>
                <a:uLnTx/>
                <a:uFillTx/>
                <a:latin typeface="Gotham" charset="0"/>
                <a:ea typeface="Gotham" charset="0"/>
                <a:cs typeface="Gotham" charset="0"/>
              </a:rPr>
              <a:t>3</a:t>
            </a:r>
            <a:endParaRPr lang="en-US" dirty="0"/>
          </a:p>
        </p:txBody>
      </p:sp>
      <p:sp>
        <p:nvSpPr>
          <p:cNvPr id="36" name="Content Placeholder 8"/>
          <p:cNvSpPr>
            <a:spLocks noGrp="1"/>
          </p:cNvSpPr>
          <p:nvPr>
            <p:ph sz="quarter" idx="18" hasCustomPrompt="1"/>
          </p:nvPr>
        </p:nvSpPr>
        <p:spPr>
          <a:xfrm>
            <a:off x="6318286" y="3684838"/>
            <a:ext cx="882094" cy="1432406"/>
          </a:xfrm>
          <a:prstGeom prst="rect">
            <a:avLst/>
          </a:prstGeom>
        </p:spPr>
        <p:txBody>
          <a:bodyPr lIns="0" tIns="0" rIns="0" bIns="0"/>
          <a:lstStyle>
            <a:lvl1pPr marL="0" indent="0" algn="ctr">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400" kern="1200" dirty="0" smtClean="0">
                <a:solidFill>
                  <a:schemeClr val="tx2"/>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kumimoji="0" lang="en-US" sz="6000" b="1" i="0" u="none" strike="noStrike" kern="0" cap="all" spc="0" normalizeH="0" baseline="0" noProof="0" dirty="0">
                <a:ln>
                  <a:noFill/>
                </a:ln>
                <a:solidFill>
                  <a:srgbClr val="2B9CD8"/>
                </a:solidFill>
                <a:effectLst/>
                <a:uLnTx/>
                <a:uFillTx/>
                <a:latin typeface="Gotham" charset="0"/>
                <a:ea typeface="Gotham" charset="0"/>
                <a:cs typeface="Gotham" charset="0"/>
              </a:rPr>
              <a:t>4</a:t>
            </a:r>
            <a:endParaRPr lang="en-US" dirty="0"/>
          </a:p>
        </p:txBody>
      </p:sp>
      <p:sp>
        <p:nvSpPr>
          <p:cNvPr id="37" name="Content Placeholder 8"/>
          <p:cNvSpPr>
            <a:spLocks noGrp="1"/>
          </p:cNvSpPr>
          <p:nvPr>
            <p:ph sz="quarter" idx="15" hasCustomPrompt="1"/>
          </p:nvPr>
        </p:nvSpPr>
        <p:spPr>
          <a:xfrm>
            <a:off x="567933" y="1496315"/>
            <a:ext cx="882094" cy="1432406"/>
          </a:xfrm>
          <a:prstGeom prst="rect">
            <a:avLst/>
          </a:prstGeom>
        </p:spPr>
        <p:txBody>
          <a:bodyPr lIns="0" tIns="0" rIns="0" bIns="0"/>
          <a:lstStyle>
            <a:lvl1pPr marL="0" indent="0" algn="ctr">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400" kern="1200" dirty="0" smtClean="0">
                <a:solidFill>
                  <a:schemeClr val="tx2"/>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0"/>
            <a:r>
              <a:rPr kumimoji="0" lang="en-US" sz="6000" b="1" i="0" u="none" strike="noStrike" kern="0" cap="all" spc="0" normalizeH="0" baseline="0" noProof="0" dirty="0">
                <a:ln>
                  <a:noFill/>
                </a:ln>
                <a:solidFill>
                  <a:srgbClr val="2B9CD8"/>
                </a:solidFill>
                <a:effectLst/>
                <a:uLnTx/>
                <a:uFillTx/>
                <a:latin typeface="Gotham" charset="0"/>
                <a:ea typeface="Gotham" charset="0"/>
                <a:cs typeface="Gotham" charset="0"/>
              </a:rPr>
              <a:t>1</a:t>
            </a:r>
            <a:endParaRPr lang="en-US" dirty="0"/>
          </a:p>
        </p:txBody>
      </p:sp>
      <p:sp>
        <p:nvSpPr>
          <p:cNvPr id="46" name="TextBox 45"/>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for Charts &amp; Graphs">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userDrawn="1">
            <p:ph type="body" sz="quarter" idx="10"/>
          </p:nvPr>
        </p:nvSpPr>
        <p:spPr>
          <a:xfrm>
            <a:off x="825061" y="1471613"/>
            <a:ext cx="7324725" cy="307975"/>
          </a:xfrm>
          <a:prstGeom prst="rect">
            <a:avLst/>
          </a:prstGeom>
        </p:spPr>
        <p:txBody>
          <a:bodyPr lIns="0" tIns="0" rIns="0" bIns="0"/>
          <a:lstStyle>
            <a:lvl1pPr marL="0" indent="0">
              <a:buNone/>
              <a:defRPr lang="en-US" sz="1800" b="1" kern="0" cap="all" smtClean="0">
                <a:solidFill>
                  <a:schemeClr val="accent1"/>
                </a:solidFill>
                <a:latin typeface="Gotham" charset="0"/>
                <a:ea typeface="Gotham" charset="0"/>
                <a:cs typeface="Gotham" charset="0"/>
              </a:defRPr>
            </a:lvl1pPr>
          </a:lstStyle>
          <a:p>
            <a:pPr lvl="0"/>
            <a:r>
              <a:rPr lang="en-US" dirty="0"/>
              <a:t>Click to edit Master text styles</a:t>
            </a:r>
          </a:p>
        </p:txBody>
      </p:sp>
      <p:sp>
        <p:nvSpPr>
          <p:cNvPr id="16" name="Title 3"/>
          <p:cNvSpPr>
            <a:spLocks noGrp="1"/>
          </p:cNvSpPr>
          <p:nvPr userDrawn="1">
            <p:ph type="title" hasCustomPrompt="1"/>
          </p:nvPr>
        </p:nvSpPr>
        <p:spPr>
          <a:xfrm>
            <a:off x="814948" y="440048"/>
            <a:ext cx="10515600" cy="769594"/>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r>
              <a:rPr lang="en-US" dirty="0"/>
              <a:t>Presentation title style</a:t>
            </a:r>
          </a:p>
        </p:txBody>
      </p:sp>
      <p:sp>
        <p:nvSpPr>
          <p:cNvPr id="20" name="Content Placeholder 8"/>
          <p:cNvSpPr>
            <a:spLocks noGrp="1"/>
          </p:cNvSpPr>
          <p:nvPr userDrawn="1">
            <p:ph sz="quarter" idx="11" hasCustomPrompt="1"/>
          </p:nvPr>
        </p:nvSpPr>
        <p:spPr>
          <a:xfrm>
            <a:off x="824376" y="1847318"/>
            <a:ext cx="9915377" cy="3688335"/>
          </a:xfrm>
          <a:prstGeom prst="rect">
            <a:avLst/>
          </a:prstGeom>
        </p:spPr>
        <p:txBody>
          <a:bodyPr lIns="0" tIns="0" rIns="0" bIns="0" numCol="2" spcCol="914400"/>
          <a:lstStyle>
            <a:lvl1pPr marL="0" indent="0">
              <a:buNone/>
              <a:defRPr lang="en-US" sz="1400" b="1" i="0" kern="0" cap="all" dirty="0" smtClean="0">
                <a:solidFill>
                  <a:srgbClr val="2B9CD8"/>
                </a:solidFill>
                <a:latin typeface="Gotham" charset="0"/>
                <a:ea typeface="Gotham" charset="0"/>
                <a:cs typeface="Gotham" charset="0"/>
              </a:defRPr>
            </a:lvl1pPr>
            <a:lvl2pPr marL="228600" indent="-228600" algn="l" defTabSz="914400" rtl="0" eaLnBrk="1" latinLnBrk="0" hangingPunct="1">
              <a:lnSpc>
                <a:spcPts val="1800"/>
              </a:lnSpc>
              <a:spcBef>
                <a:spcPts val="1200"/>
              </a:spcBef>
              <a:buClr>
                <a:schemeClr val="accent1"/>
              </a:buClr>
              <a:buFont typeface="Arial"/>
              <a:buChar char="•"/>
              <a:defRPr lang="en-US" sz="1800" kern="1200" dirty="0" smtClean="0">
                <a:solidFill>
                  <a:schemeClr val="bg1"/>
                </a:solidFill>
                <a:latin typeface="Gotham Light" charset="0"/>
                <a:ea typeface="Gotham Light" charset="0"/>
                <a:cs typeface="Gotham Light" charset="0"/>
              </a:defRPr>
            </a:lvl2pPr>
            <a:lvl3pPr marL="514350" indent="-285750">
              <a:defRPr lang="en-US" sz="1400" kern="1200" dirty="0" smtClean="0">
                <a:solidFill>
                  <a:schemeClr val="tx2"/>
                </a:solidFill>
                <a:latin typeface="Gotham Light" charset="0"/>
                <a:ea typeface="Gotham Light" charset="0"/>
                <a:cs typeface="Gotham Light" charset="0"/>
              </a:defRPr>
            </a:lvl3pPr>
          </a:lstStyle>
          <a:p>
            <a:pPr lvl="1"/>
            <a:r>
              <a:rPr lang="en-US" dirty="0"/>
              <a:t>Second level</a:t>
            </a:r>
          </a:p>
          <a:p>
            <a:pPr marL="457200" lvl="1" indent="-228600" algn="l" defTabSz="914400" rtl="0" eaLnBrk="1" latinLnBrk="0" hangingPunct="1">
              <a:lnSpc>
                <a:spcPts val="1800"/>
              </a:lnSpc>
              <a:spcBef>
                <a:spcPts val="400"/>
              </a:spcBef>
              <a:buClr>
                <a:schemeClr val="accent1"/>
              </a:buClr>
              <a:buFont typeface=".AppleSystemUIFont" charset="-120"/>
              <a:buChar char="–"/>
            </a:pPr>
            <a:r>
              <a:rPr lang="en-US" dirty="0"/>
              <a:t>Third level</a:t>
            </a:r>
          </a:p>
        </p:txBody>
      </p:sp>
      <p:sp>
        <p:nvSpPr>
          <p:cNvPr id="32" name="TextBox 31"/>
          <p:cNvSpPr txBox="1"/>
          <p:nvPr userDrawn="1"/>
        </p:nvSpPr>
        <p:spPr>
          <a:xfrm>
            <a:off x="819804" y="6400800"/>
            <a:ext cx="377071" cy="457200"/>
          </a:xfrm>
          <a:prstGeom prst="rect">
            <a:avLst/>
          </a:prstGeom>
          <a:noFill/>
        </p:spPr>
        <p:txBody>
          <a:bodyPr wrap="square" lIns="0" tIns="0" rIns="0" bIns="0" rtlCol="0">
            <a:noAutofit/>
          </a:bodyPr>
          <a:lstStyle/>
          <a:p>
            <a:fld id="{55B6A344-D51B-3743-AE60-3AAE9FE29C10}" type="slidenum">
              <a:rPr lang="en-US" sz="800" b="1" i="0" spc="200" baseline="0" smtClean="0">
                <a:solidFill>
                  <a:schemeClr val="bg2"/>
                </a:solidFill>
                <a:latin typeface="Gotham" charset="0"/>
                <a:ea typeface="Gotham" charset="0"/>
                <a:cs typeface="Gotham" charset="0"/>
              </a:rPr>
              <a:t>‹#›</a:t>
            </a:fld>
            <a:endParaRPr lang="en-US" sz="800" b="1" i="0" spc="200" baseline="0" dirty="0">
              <a:solidFill>
                <a:schemeClr val="bg2"/>
              </a:solidFill>
              <a:latin typeface="Gotham" charset="0"/>
              <a:ea typeface="Gotham" charset="0"/>
              <a:cs typeface="Gotham"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34025" y="6157983"/>
            <a:ext cx="1014984" cy="364522"/>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52900" y="4129997"/>
            <a:ext cx="3886200" cy="1401993"/>
          </a:xfrm>
          <a:prstGeom prst="rect">
            <a:avLst/>
          </a:prstGeom>
        </p:spPr>
      </p:pic>
    </p:spTree>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0">
            <a:alphaModFix/>
            <a:extLst>
              <a:ext uri="{28A0092B-C50C-407E-A947-70E740481C1C}">
                <a14:useLocalDpi xmlns:a14="http://schemas.microsoft.com/office/drawing/2010/main" val="0"/>
              </a:ext>
            </a:extLst>
          </a:blip>
          <a:stretch>
            <a:fillRect/>
          </a:stretch>
        </p:blipFill>
        <p:spPr>
          <a:xfrm>
            <a:off x="6104" y="0"/>
            <a:ext cx="12183861" cy="6856468"/>
          </a:xfrm>
          <a:prstGeom prst="rect">
            <a:avLst/>
          </a:prstGeom>
          <a:noFill/>
        </p:spPr>
      </p:pic>
      <p:pic>
        <p:nvPicPr>
          <p:cNvPr id="5" name="Picture 4"/>
          <p:cNvPicPr>
            <a:picLocks noChangeAspect="1"/>
          </p:cNvPicPr>
          <p:nvPr userDrawn="1"/>
        </p:nvPicPr>
        <p:blipFill rotWithShape="1">
          <a:blip r:embed="rId21">
            <a:duotone>
              <a:prstClr val="black"/>
              <a:schemeClr val="tx2">
                <a:tint val="45000"/>
                <a:satMod val="400000"/>
              </a:schemeClr>
            </a:duotone>
            <a:alphaModFix amt="40000"/>
            <a:extLst>
              <a:ext uri="{BEBA8EAE-BF5A-486C-A8C5-ECC9F3942E4B}">
                <a14:imgProps xmlns:a14="http://schemas.microsoft.com/office/drawing/2010/main">
                  <a14:imgLayer r:embed="rId22">
                    <a14:imgEffect>
                      <a14:saturation sat="0"/>
                    </a14:imgEffect>
                    <a14:imgEffect>
                      <a14:brightnessContrast bright="-100000"/>
                    </a14:imgEffect>
                  </a14:imgLayer>
                </a14:imgProps>
              </a:ext>
              <a:ext uri="{28A0092B-C50C-407E-A947-70E740481C1C}">
                <a14:useLocalDpi xmlns:a14="http://schemas.microsoft.com/office/drawing/2010/main" val="0"/>
              </a:ext>
            </a:extLst>
          </a:blip>
          <a:srcRect l="-1" r="3886" b="30364"/>
          <a:stretch/>
        </p:blipFill>
        <p:spPr>
          <a:xfrm>
            <a:off x="7564336" y="3505200"/>
            <a:ext cx="4627663" cy="3352800"/>
          </a:xfrm>
          <a:prstGeom prst="rect">
            <a:avLst/>
          </a:prstGeom>
          <a:effectLst/>
        </p:spPr>
      </p:pic>
      <p:pic>
        <p:nvPicPr>
          <p:cNvPr id="7" name="Picture 6"/>
          <p:cNvPicPr>
            <a:picLocks noChangeAspect="1"/>
          </p:cNvPicPr>
          <p:nvPr userDrawn="1"/>
        </p:nvPicPr>
        <p:blipFill rotWithShape="1">
          <a:blip r:embed="rId21">
            <a:alphaModFix amt="46000"/>
            <a:extLst>
              <a:ext uri="{BEBA8EAE-BF5A-486C-A8C5-ECC9F3942E4B}">
                <a14:imgProps xmlns:a14="http://schemas.microsoft.com/office/drawing/2010/main">
                  <a14:imgLayer r:embed="rId22">
                    <a14:imgEffect>
                      <a14:saturation sat="0"/>
                    </a14:imgEffect>
                    <a14:imgEffect>
                      <a14:brightnessContrast bright="-100000"/>
                    </a14:imgEffect>
                  </a14:imgLayer>
                </a14:imgProps>
              </a:ext>
              <a:ext uri="{28A0092B-C50C-407E-A947-70E740481C1C}">
                <a14:useLocalDpi xmlns:a14="http://schemas.microsoft.com/office/drawing/2010/main" val="0"/>
              </a:ext>
            </a:extLst>
          </a:blip>
          <a:srcRect l="-1" r="3886" b="30364"/>
          <a:stretch/>
        </p:blipFill>
        <p:spPr>
          <a:xfrm rot="10800000" flipH="1">
            <a:off x="4682067" y="-1"/>
            <a:ext cx="7509931" cy="5441039"/>
          </a:xfrm>
          <a:prstGeom prst="rect">
            <a:avLst/>
          </a:prstGeom>
          <a:effectLst/>
        </p:spPr>
      </p:pic>
      <p:sp>
        <p:nvSpPr>
          <p:cNvPr id="3" name="TextBox 2">
            <a:extLst>
              <a:ext uri="{FF2B5EF4-FFF2-40B4-BE49-F238E27FC236}">
                <a16:creationId xmlns:a16="http://schemas.microsoft.com/office/drawing/2014/main" id="{2F05FE69-A850-310E-B0B3-44894A530230}"/>
              </a:ext>
            </a:extLst>
          </p:cNvPr>
          <p:cNvSpPr txBox="1"/>
          <p:nvPr userDrawn="1">
            <p:extLst>
              <p:ext uri="{1162E1C5-73C7-4A58-AE30-91384D911F3F}">
                <p184:classification xmlns:p184="http://schemas.microsoft.com/office/powerpoint/2018/4/main" val="ftr"/>
              </p:ext>
            </p:extLst>
          </p:nvPr>
        </p:nvSpPr>
        <p:spPr>
          <a:xfrm>
            <a:off x="5774500" y="6736080"/>
            <a:ext cx="665162" cy="121920"/>
          </a:xfrm>
          <a:prstGeom prst="rect">
            <a:avLst/>
          </a:prstGeom>
        </p:spPr>
        <p:txBody>
          <a:bodyPr horzOverflow="overflow" lIns="0" tIns="0" rIns="0" bIns="0">
            <a:spAutoFit/>
          </a:bodyPr>
          <a:lstStyle/>
          <a:p>
            <a:pPr algn="l"/>
            <a:r>
              <a:rPr lang="en-US" sz="800">
                <a:solidFill>
                  <a:srgbClr val="000000"/>
                </a:solidFill>
                <a:latin typeface="Calibri" panose="020F0502020204030204" pitchFamily="34" charset="0"/>
                <a:cs typeface="Calibri" panose="020F0502020204030204" pitchFamily="34" charset="0"/>
              </a:rPr>
              <a:t>Confidential (C)</a:t>
            </a:r>
          </a:p>
        </p:txBody>
      </p:sp>
    </p:spTree>
    <p:extLst>
      <p:ext uri="{BB962C8B-B14F-4D97-AF65-F5344CB8AC3E}">
        <p14:creationId xmlns:p14="http://schemas.microsoft.com/office/powerpoint/2010/main" val="118717627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92" r:id="rId3"/>
    <p:sldLayoutId id="2147483695" r:id="rId4"/>
    <p:sldLayoutId id="2147483696" r:id="rId5"/>
    <p:sldLayoutId id="2147483667"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79"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userDrawn="1">
          <p15:clr>
            <a:srgbClr val="5ACBF0"/>
          </p15:clr>
        </p15:guide>
        <p15:guide id="3" pos="50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www.linkedin.com/in/racheal-lane"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12.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51.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03A2B5-68E2-4EB6-B68C-D80EC45ACD2B}"/>
              </a:ext>
            </a:extLst>
          </p:cNvPr>
          <p:cNvSpPr txBox="1">
            <a:spLocks/>
          </p:cNvSpPr>
          <p:nvPr/>
        </p:nvSpPr>
        <p:spPr>
          <a:xfrm>
            <a:off x="256595" y="327066"/>
            <a:ext cx="10158953" cy="209275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600"/>
              </a:lnSpc>
            </a:pPr>
            <a:r>
              <a:rPr lang="en-US" sz="7200" cap="all" spc="200" dirty="0">
                <a:solidFill>
                  <a:schemeClr val="bg1"/>
                </a:solidFill>
                <a:latin typeface="Gotham Light" charset="0"/>
                <a:ea typeface="Gotham Light" charset="0"/>
                <a:cs typeface="Gotham Light" charset="0"/>
              </a:rPr>
              <a:t>How Business intelligence is smart.</a:t>
            </a:r>
          </a:p>
        </p:txBody>
      </p:sp>
      <p:pic>
        <p:nvPicPr>
          <p:cNvPr id="10" name="Picture 9" descr="A person smiling for the camera&#10;&#10;Description automatically generated with low confidence">
            <a:extLst>
              <a:ext uri="{FF2B5EF4-FFF2-40B4-BE49-F238E27FC236}">
                <a16:creationId xmlns:a16="http://schemas.microsoft.com/office/drawing/2014/main" id="{A5209462-FED5-4416-B1C4-A12A11E67FF9}"/>
              </a:ext>
            </a:extLst>
          </p:cNvPr>
          <p:cNvPicPr>
            <a:picLocks noChangeAspect="1"/>
          </p:cNvPicPr>
          <p:nvPr/>
        </p:nvPicPr>
        <p:blipFill>
          <a:blip r:embed="rId3"/>
          <a:stretch>
            <a:fillRect/>
          </a:stretch>
        </p:blipFill>
        <p:spPr>
          <a:xfrm>
            <a:off x="279226" y="2949237"/>
            <a:ext cx="2050670" cy="2306320"/>
          </a:xfrm>
          <a:prstGeom prst="roundRect">
            <a:avLst>
              <a:gd name="adj" fmla="val 8594"/>
            </a:avLst>
          </a:prstGeom>
          <a:solidFill>
            <a:srgbClr val="FFFFFF">
              <a:shade val="85000"/>
            </a:srgbClr>
          </a:solidFill>
          <a:ln w="38100">
            <a:solidFill>
              <a:schemeClr val="accent1"/>
            </a:solidFill>
          </a:ln>
          <a:effectLst>
            <a:reflection blurRad="12700" stA="38000" endPos="28000" dist="5000" dir="5400000" sy="-100000" algn="bl" rotWithShape="0"/>
          </a:effectLst>
        </p:spPr>
      </p:pic>
      <p:sp>
        <p:nvSpPr>
          <p:cNvPr id="15" name="Rectangle 14">
            <a:extLst>
              <a:ext uri="{FF2B5EF4-FFF2-40B4-BE49-F238E27FC236}">
                <a16:creationId xmlns:a16="http://schemas.microsoft.com/office/drawing/2014/main" id="{FEF472E1-7367-45CB-A207-79DAC4B47A15}"/>
              </a:ext>
            </a:extLst>
          </p:cNvPr>
          <p:cNvSpPr/>
          <p:nvPr/>
        </p:nvSpPr>
        <p:spPr>
          <a:xfrm>
            <a:off x="2700917" y="2949237"/>
            <a:ext cx="8994897" cy="230632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17" name="TextBox 16">
            <a:extLst>
              <a:ext uri="{FF2B5EF4-FFF2-40B4-BE49-F238E27FC236}">
                <a16:creationId xmlns:a16="http://schemas.microsoft.com/office/drawing/2014/main" id="{8FB1152B-77D7-4694-9AEB-D5FF211245CF}"/>
              </a:ext>
            </a:extLst>
          </p:cNvPr>
          <p:cNvSpPr txBox="1"/>
          <p:nvPr/>
        </p:nvSpPr>
        <p:spPr>
          <a:xfrm>
            <a:off x="464065" y="5518786"/>
            <a:ext cx="6246628" cy="369332"/>
          </a:xfrm>
          <a:prstGeom prst="rect">
            <a:avLst/>
          </a:prstGeom>
          <a:noFill/>
        </p:spPr>
        <p:txBody>
          <a:bodyPr wrap="square">
            <a:spAutoFit/>
          </a:bodyPr>
          <a:lstStyle/>
          <a:p>
            <a:r>
              <a:rPr lang="en-US" dirty="0">
                <a:solidFill>
                  <a:schemeClr val="bg1"/>
                </a:solidFill>
              </a:rPr>
              <a:t>@rlanecomcast</a:t>
            </a:r>
          </a:p>
        </p:txBody>
      </p:sp>
      <p:sp>
        <p:nvSpPr>
          <p:cNvPr id="18" name="TextBox 17">
            <a:extLst>
              <a:ext uri="{FF2B5EF4-FFF2-40B4-BE49-F238E27FC236}">
                <a16:creationId xmlns:a16="http://schemas.microsoft.com/office/drawing/2014/main" id="{74E79378-B86C-4C2F-9FCB-DA51EC4504B0}"/>
              </a:ext>
            </a:extLst>
          </p:cNvPr>
          <p:cNvSpPr txBox="1"/>
          <p:nvPr/>
        </p:nvSpPr>
        <p:spPr>
          <a:xfrm>
            <a:off x="488312" y="5875926"/>
            <a:ext cx="6246628" cy="369332"/>
          </a:xfrm>
          <a:prstGeom prst="rect">
            <a:avLst/>
          </a:prstGeom>
          <a:noFill/>
        </p:spPr>
        <p:txBody>
          <a:bodyPr wrap="square">
            <a:spAutoFit/>
          </a:bodyPr>
          <a:lstStyle/>
          <a:p>
            <a:r>
              <a:rPr lang="en-US" i="0" u="none" strike="noStrike" dirty="0">
                <a:solidFill>
                  <a:schemeClr val="bg1"/>
                </a:solidFill>
                <a:effectLst/>
                <a:latin typeface="-apple-system"/>
                <a:hlinkClick r:id="rId4">
                  <a:extLst>
                    <a:ext uri="{A12FA001-AC4F-418D-AE19-62706E023703}">
                      <ahyp:hlinkClr xmlns:ahyp="http://schemas.microsoft.com/office/drawing/2018/hyperlinkcolor" val="tx"/>
                    </a:ext>
                  </a:extLst>
                </a:hlinkClick>
              </a:rPr>
              <a:t>linkedin.com/in/</a:t>
            </a:r>
            <a:r>
              <a:rPr lang="en-US" i="0" u="none" strike="noStrike" dirty="0" err="1">
                <a:solidFill>
                  <a:schemeClr val="bg1"/>
                </a:solidFill>
                <a:effectLst/>
                <a:latin typeface="-apple-system"/>
                <a:hlinkClick r:id="rId4">
                  <a:extLst>
                    <a:ext uri="{A12FA001-AC4F-418D-AE19-62706E023703}">
                      <ahyp:hlinkClr xmlns:ahyp="http://schemas.microsoft.com/office/drawing/2018/hyperlinkcolor" val="tx"/>
                    </a:ext>
                  </a:extLst>
                </a:hlinkClick>
              </a:rPr>
              <a:t>racheal</a:t>
            </a:r>
            <a:r>
              <a:rPr lang="en-US" i="0" u="none" strike="noStrike" dirty="0">
                <a:solidFill>
                  <a:schemeClr val="bg1"/>
                </a:solidFill>
                <a:effectLst/>
                <a:latin typeface="-apple-system"/>
                <a:hlinkClick r:id="rId4">
                  <a:extLst>
                    <a:ext uri="{A12FA001-AC4F-418D-AE19-62706E023703}">
                      <ahyp:hlinkClr xmlns:ahyp="http://schemas.microsoft.com/office/drawing/2018/hyperlinkcolor" val="tx"/>
                    </a:ext>
                  </a:extLst>
                </a:hlinkClick>
              </a:rPr>
              <a:t>-lane</a:t>
            </a:r>
            <a:endParaRPr lang="en-US" dirty="0">
              <a:solidFill>
                <a:schemeClr val="bg1"/>
              </a:solidFill>
            </a:endParaRPr>
          </a:p>
        </p:txBody>
      </p:sp>
      <p:sp>
        <p:nvSpPr>
          <p:cNvPr id="21" name="TextBox 20">
            <a:extLst>
              <a:ext uri="{FF2B5EF4-FFF2-40B4-BE49-F238E27FC236}">
                <a16:creationId xmlns:a16="http://schemas.microsoft.com/office/drawing/2014/main" id="{9F3692E3-6151-4CD9-AD55-AE2890670D13}"/>
              </a:ext>
            </a:extLst>
          </p:cNvPr>
          <p:cNvSpPr txBox="1"/>
          <p:nvPr/>
        </p:nvSpPr>
        <p:spPr>
          <a:xfrm>
            <a:off x="2700916" y="2982152"/>
            <a:ext cx="8898590" cy="2308324"/>
          </a:xfrm>
          <a:prstGeom prst="rect">
            <a:avLst/>
          </a:prstGeom>
          <a:noFill/>
        </p:spPr>
        <p:txBody>
          <a:bodyPr wrap="none" rtlCol="0">
            <a:spAutoFit/>
          </a:bodyPr>
          <a:lstStyle/>
          <a:p>
            <a:r>
              <a:rPr lang="en-US" sz="5400" dirty="0">
                <a:solidFill>
                  <a:schemeClr val="bg1"/>
                </a:solidFill>
              </a:rPr>
              <a:t>Racheal Lane</a:t>
            </a:r>
          </a:p>
          <a:p>
            <a:r>
              <a:rPr lang="en-US" sz="3600" dirty="0">
                <a:solidFill>
                  <a:schemeClr val="bg1"/>
                </a:solidFill>
              </a:rPr>
              <a:t>Senior Manager - Business Intelligence</a:t>
            </a:r>
          </a:p>
          <a:p>
            <a:r>
              <a:rPr lang="en-US" sz="3600" dirty="0">
                <a:solidFill>
                  <a:schemeClr val="bg1"/>
                </a:solidFill>
              </a:rPr>
              <a:t>Comcast Cable - Western New England Region</a:t>
            </a:r>
          </a:p>
          <a:p>
            <a:endParaRPr lang="en-US" dirty="0"/>
          </a:p>
        </p:txBody>
      </p:sp>
      <p:pic>
        <p:nvPicPr>
          <p:cNvPr id="23" name="Picture 22">
            <a:extLst>
              <a:ext uri="{FF2B5EF4-FFF2-40B4-BE49-F238E27FC236}">
                <a16:creationId xmlns:a16="http://schemas.microsoft.com/office/drawing/2014/main" id="{EA5B0934-82F7-443D-AE1C-7C78FCC42FFD}"/>
              </a:ext>
            </a:extLst>
          </p:cNvPr>
          <p:cNvPicPr>
            <a:picLocks noChangeAspect="1"/>
          </p:cNvPicPr>
          <p:nvPr/>
        </p:nvPicPr>
        <p:blipFill>
          <a:blip r:embed="rId5"/>
          <a:stretch>
            <a:fillRect/>
          </a:stretch>
        </p:blipFill>
        <p:spPr>
          <a:xfrm>
            <a:off x="158494" y="5581022"/>
            <a:ext cx="275874" cy="264537"/>
          </a:xfrm>
          <a:prstGeom prst="rect">
            <a:avLst/>
          </a:prstGeom>
        </p:spPr>
      </p:pic>
      <p:pic>
        <p:nvPicPr>
          <p:cNvPr id="27" name="Picture 26">
            <a:extLst>
              <a:ext uri="{FF2B5EF4-FFF2-40B4-BE49-F238E27FC236}">
                <a16:creationId xmlns:a16="http://schemas.microsoft.com/office/drawing/2014/main" id="{178E5918-A4E8-4233-AE90-45A3DB057709}"/>
              </a:ext>
            </a:extLst>
          </p:cNvPr>
          <p:cNvPicPr>
            <a:picLocks noChangeAspect="1"/>
          </p:cNvPicPr>
          <p:nvPr/>
        </p:nvPicPr>
        <p:blipFill rotWithShape="1">
          <a:blip r:embed="rId6"/>
          <a:srcRect t="8500"/>
          <a:stretch/>
        </p:blipFill>
        <p:spPr>
          <a:xfrm>
            <a:off x="157482" y="5953323"/>
            <a:ext cx="234467" cy="214538"/>
          </a:xfrm>
          <a:prstGeom prst="rect">
            <a:avLst/>
          </a:prstGeom>
        </p:spPr>
      </p:pic>
      <p:pic>
        <p:nvPicPr>
          <p:cNvPr id="4" name="Picture 3">
            <a:extLst>
              <a:ext uri="{FF2B5EF4-FFF2-40B4-BE49-F238E27FC236}">
                <a16:creationId xmlns:a16="http://schemas.microsoft.com/office/drawing/2014/main" id="{5E2FD8F2-0EEC-4963-B282-0D69B7A08CD4}"/>
              </a:ext>
            </a:extLst>
          </p:cNvPr>
          <p:cNvPicPr>
            <a:picLocks noChangeAspect="1"/>
          </p:cNvPicPr>
          <p:nvPr/>
        </p:nvPicPr>
        <p:blipFill>
          <a:blip r:embed="rId7"/>
          <a:stretch>
            <a:fillRect/>
          </a:stretch>
        </p:blipFill>
        <p:spPr>
          <a:xfrm>
            <a:off x="8633012" y="67761"/>
            <a:ext cx="3461886" cy="518609"/>
          </a:xfrm>
          <a:prstGeom prst="rect">
            <a:avLst/>
          </a:prstGeom>
        </p:spPr>
      </p:pic>
    </p:spTree>
    <p:extLst>
      <p:ext uri="{BB962C8B-B14F-4D97-AF65-F5344CB8AC3E}">
        <p14:creationId xmlns:p14="http://schemas.microsoft.com/office/powerpoint/2010/main" val="652222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E25DCCA-EF79-42B0-8EE5-EBF6D8459EAF}"/>
              </a:ext>
            </a:extLst>
          </p:cNvPr>
          <p:cNvSpPr>
            <a:spLocks noGrp="1"/>
          </p:cNvSpPr>
          <p:nvPr>
            <p:ph type="title"/>
          </p:nvPr>
        </p:nvSpPr>
        <p:spPr>
          <a:xfrm>
            <a:off x="813816" y="245806"/>
            <a:ext cx="10515600" cy="6381136"/>
          </a:xfrm>
        </p:spPr>
        <p:txBody>
          <a:bodyPr/>
          <a:lstStyle/>
          <a:p>
            <a:pPr>
              <a:lnSpc>
                <a:spcPts val="7600"/>
              </a:lnSpc>
            </a:pPr>
            <a:r>
              <a:rPr lang="en-US" sz="5400" dirty="0">
                <a:latin typeface="Gotham Light" charset="0"/>
              </a:rPr>
              <a:t>Discussion</a:t>
            </a:r>
            <a:r>
              <a:rPr lang="en-US" sz="4400" dirty="0">
                <a:latin typeface="Gotham Light" charset="0"/>
              </a:rPr>
              <a:t> </a:t>
            </a:r>
            <a:r>
              <a:rPr lang="en-US" sz="5400" dirty="0">
                <a:latin typeface="Gotham Light" charset="0"/>
              </a:rPr>
              <a:t>topics:</a:t>
            </a:r>
            <a:br>
              <a:rPr lang="en-US" sz="4400" dirty="0">
                <a:latin typeface="Gotham Light" charset="0"/>
              </a:rPr>
            </a:br>
            <a:r>
              <a:rPr lang="en-US" sz="4800" b="0" dirty="0">
                <a:latin typeface="Gotham Light" charset="0"/>
              </a:rPr>
              <a:t>What makes my team special</a:t>
            </a:r>
            <a:br>
              <a:rPr lang="en-US" sz="4800" b="0" dirty="0">
                <a:latin typeface="Gotham Light" charset="0"/>
              </a:rPr>
            </a:br>
            <a:r>
              <a:rPr lang="en-US" sz="4800" b="0" dirty="0">
                <a:latin typeface="Gotham Light" charset="0"/>
              </a:rPr>
              <a:t>Farm to table</a:t>
            </a:r>
            <a:br>
              <a:rPr lang="en-US" sz="4800" b="0" dirty="0">
                <a:latin typeface="Gotham Light" charset="0"/>
              </a:rPr>
            </a:br>
            <a:r>
              <a:rPr lang="en-US" sz="4800" b="0" dirty="0">
                <a:latin typeface="Gotham Light" charset="0"/>
              </a:rPr>
              <a:t>Data vs Insights</a:t>
            </a:r>
            <a:br>
              <a:rPr lang="en-US" sz="4800" b="0" dirty="0">
                <a:latin typeface="Gotham Light" charset="0"/>
              </a:rPr>
            </a:br>
            <a:r>
              <a:rPr lang="en-US" sz="4800" b="0" dirty="0">
                <a:latin typeface="Gotham Light" charset="0"/>
              </a:rPr>
              <a:t>The Future of BI</a:t>
            </a:r>
            <a:br>
              <a:rPr lang="en-US" sz="4400" b="0" dirty="0">
                <a:latin typeface="Gotham Light" charset="0"/>
              </a:rPr>
            </a:br>
            <a:endParaRPr lang="en-US" sz="4400" b="0" dirty="0">
              <a:latin typeface="Gotham Light" charset="0"/>
            </a:endParaRPr>
          </a:p>
        </p:txBody>
      </p:sp>
      <p:sp>
        <p:nvSpPr>
          <p:cNvPr id="5" name="TextBox 4">
            <a:extLst>
              <a:ext uri="{FF2B5EF4-FFF2-40B4-BE49-F238E27FC236}">
                <a16:creationId xmlns:a16="http://schemas.microsoft.com/office/drawing/2014/main" id="{9A7162B9-96B1-4681-93C9-7CEF679B6839}"/>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6" name="Picture 5">
            <a:extLst>
              <a:ext uri="{FF2B5EF4-FFF2-40B4-BE49-F238E27FC236}">
                <a16:creationId xmlns:a16="http://schemas.microsoft.com/office/drawing/2014/main" id="{D082D58D-AEF4-406F-996B-95E92B944341}"/>
              </a:ext>
            </a:extLst>
          </p:cNvPr>
          <p:cNvPicPr>
            <a:picLocks noChangeAspect="1"/>
          </p:cNvPicPr>
          <p:nvPr/>
        </p:nvPicPr>
        <p:blipFill>
          <a:blip r:embed="rId2"/>
          <a:stretch>
            <a:fillRect/>
          </a:stretch>
        </p:blipFill>
        <p:spPr>
          <a:xfrm>
            <a:off x="204246" y="5905207"/>
            <a:ext cx="234974" cy="232913"/>
          </a:xfrm>
          <a:prstGeom prst="rect">
            <a:avLst/>
          </a:prstGeom>
        </p:spPr>
      </p:pic>
    </p:spTree>
    <p:extLst>
      <p:ext uri="{BB962C8B-B14F-4D97-AF65-F5344CB8AC3E}">
        <p14:creationId xmlns:p14="http://schemas.microsoft.com/office/powerpoint/2010/main" val="1531998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813815" y="1521096"/>
            <a:ext cx="11010631" cy="3218052"/>
          </a:xfrm>
        </p:spPr>
        <p:txBody>
          <a:bodyPr/>
          <a:lstStyle/>
          <a:p>
            <a:r>
              <a:rPr lang="en-US" sz="5400" dirty="0"/>
              <a:t>When you think </a:t>
            </a:r>
            <a:br>
              <a:rPr lang="en-US" sz="5400" dirty="0"/>
            </a:br>
            <a:br>
              <a:rPr lang="en-US" sz="5400" dirty="0"/>
            </a:br>
            <a:r>
              <a:rPr lang="en-US" sz="5400" dirty="0"/>
              <a:t>of </a:t>
            </a:r>
            <a:r>
              <a:rPr lang="en-US" sz="5400" dirty="0">
                <a:solidFill>
                  <a:srgbClr val="00B0F0"/>
                </a:solidFill>
              </a:rPr>
              <a:t>Business intelligence </a:t>
            </a:r>
            <a:r>
              <a:rPr lang="en-US" sz="5400" dirty="0"/>
              <a:t>what</a:t>
            </a:r>
            <a:br>
              <a:rPr lang="en-US" sz="5400" dirty="0"/>
            </a:br>
            <a:br>
              <a:rPr lang="en-US" sz="5400" dirty="0"/>
            </a:br>
            <a:r>
              <a:rPr lang="en-US" sz="5400" dirty="0"/>
              <a:t>image comes to mind?</a:t>
            </a:r>
          </a:p>
        </p:txBody>
      </p:sp>
      <p:sp>
        <p:nvSpPr>
          <p:cNvPr id="6" name="TextBox 5">
            <a:extLst>
              <a:ext uri="{FF2B5EF4-FFF2-40B4-BE49-F238E27FC236}">
                <a16:creationId xmlns:a16="http://schemas.microsoft.com/office/drawing/2014/main" id="{855545D4-F132-4186-8946-B3B4CDE681EF}"/>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7" name="Picture 6">
            <a:extLst>
              <a:ext uri="{FF2B5EF4-FFF2-40B4-BE49-F238E27FC236}">
                <a16:creationId xmlns:a16="http://schemas.microsoft.com/office/drawing/2014/main" id="{116B2692-8D44-4D1C-A238-C14F36C14866}"/>
              </a:ext>
            </a:extLst>
          </p:cNvPr>
          <p:cNvPicPr>
            <a:picLocks noChangeAspect="1"/>
          </p:cNvPicPr>
          <p:nvPr/>
        </p:nvPicPr>
        <p:blipFill>
          <a:blip r:embed="rId3"/>
          <a:stretch>
            <a:fillRect/>
          </a:stretch>
        </p:blipFill>
        <p:spPr>
          <a:xfrm>
            <a:off x="204246" y="5905207"/>
            <a:ext cx="234974" cy="232913"/>
          </a:xfrm>
          <a:prstGeom prst="rect">
            <a:avLst/>
          </a:prstGeom>
        </p:spPr>
      </p:pic>
    </p:spTree>
    <p:extLst>
      <p:ext uri="{BB962C8B-B14F-4D97-AF65-F5344CB8AC3E}">
        <p14:creationId xmlns:p14="http://schemas.microsoft.com/office/powerpoint/2010/main" val="1972769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4ACC07-02C2-45BB-B5E0-922AC714FD85}"/>
              </a:ext>
            </a:extLst>
          </p:cNvPr>
          <p:cNvPicPr>
            <a:picLocks noChangeAspect="1"/>
          </p:cNvPicPr>
          <p:nvPr/>
        </p:nvPicPr>
        <p:blipFill>
          <a:blip r:embed="rId3"/>
          <a:stretch>
            <a:fillRect/>
          </a:stretch>
        </p:blipFill>
        <p:spPr>
          <a:xfrm>
            <a:off x="1199481" y="257771"/>
            <a:ext cx="4314446" cy="3196776"/>
          </a:xfrm>
          <a:prstGeom prst="rect">
            <a:avLst/>
          </a:prstGeom>
          <a:solidFill>
            <a:srgbClr val="FFFFFF">
              <a:shade val="85000"/>
            </a:srgbClr>
          </a:solidFill>
          <a:ln w="38100" cap="sq">
            <a:solidFill>
              <a:srgbClr val="FFFFFF"/>
            </a:solidFill>
            <a:miter lim="800000"/>
          </a:ln>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CE4755E8-C4E2-4C6A-99D6-45052B3440A7}"/>
              </a:ext>
            </a:extLst>
          </p:cNvPr>
          <p:cNvPicPr>
            <a:picLocks noChangeAspect="1"/>
          </p:cNvPicPr>
          <p:nvPr/>
        </p:nvPicPr>
        <p:blipFill>
          <a:blip r:embed="rId4"/>
          <a:stretch>
            <a:fillRect/>
          </a:stretch>
        </p:blipFill>
        <p:spPr>
          <a:xfrm>
            <a:off x="7188872" y="232224"/>
            <a:ext cx="4314446" cy="3196776"/>
          </a:xfrm>
          <a:prstGeom prst="rect">
            <a:avLst/>
          </a:prstGeom>
          <a:solidFill>
            <a:srgbClr val="FFFFFF">
              <a:shade val="85000"/>
            </a:srgbClr>
          </a:solidFill>
          <a:ln w="38100" cap="sq">
            <a:solidFill>
              <a:srgbClr val="FFFFFF"/>
            </a:solidFill>
            <a:miter lim="800000"/>
          </a:ln>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153B2687-3B4E-44B4-96FF-B74D59F9553C}"/>
              </a:ext>
            </a:extLst>
          </p:cNvPr>
          <p:cNvPicPr>
            <a:picLocks noChangeAspect="1"/>
          </p:cNvPicPr>
          <p:nvPr/>
        </p:nvPicPr>
        <p:blipFill>
          <a:blip r:embed="rId5"/>
          <a:stretch>
            <a:fillRect/>
          </a:stretch>
        </p:blipFill>
        <p:spPr>
          <a:xfrm>
            <a:off x="1199481" y="3583165"/>
            <a:ext cx="4314446" cy="3196776"/>
          </a:xfrm>
          <a:prstGeom prst="rect">
            <a:avLst/>
          </a:prstGeom>
          <a:solidFill>
            <a:srgbClr val="FFFFFF">
              <a:shade val="85000"/>
            </a:srgbClr>
          </a:solidFill>
          <a:ln w="38100" cap="sq">
            <a:solidFill>
              <a:srgbClr val="FFFFFF"/>
            </a:solidFill>
            <a:miter lim="800000"/>
          </a:ln>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53627189-43AA-4AFF-85D6-F1B4D3B4BC71}"/>
              </a:ext>
            </a:extLst>
          </p:cNvPr>
          <p:cNvPicPr>
            <a:picLocks noChangeAspect="1"/>
          </p:cNvPicPr>
          <p:nvPr/>
        </p:nvPicPr>
        <p:blipFill>
          <a:blip r:embed="rId6"/>
          <a:stretch>
            <a:fillRect/>
          </a:stretch>
        </p:blipFill>
        <p:spPr>
          <a:xfrm>
            <a:off x="7188872" y="3583165"/>
            <a:ext cx="4314446" cy="3196776"/>
          </a:xfrm>
          <a:prstGeom prst="rect">
            <a:avLst/>
          </a:prstGeom>
          <a:solidFill>
            <a:srgbClr val="FFFFFF">
              <a:shade val="85000"/>
            </a:srgbClr>
          </a:solidFill>
          <a:ln w="38100" cap="sq">
            <a:solidFill>
              <a:srgbClr val="FFFFFF"/>
            </a:solidFill>
            <a:miter lim="800000"/>
          </a:ln>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5BC13393-919B-41E0-88DD-E6F43635B434}"/>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9" name="Picture 8">
            <a:extLst>
              <a:ext uri="{FF2B5EF4-FFF2-40B4-BE49-F238E27FC236}">
                <a16:creationId xmlns:a16="http://schemas.microsoft.com/office/drawing/2014/main" id="{474CA44F-4041-42AA-9AF8-0FEBF3721014}"/>
              </a:ext>
            </a:extLst>
          </p:cNvPr>
          <p:cNvPicPr>
            <a:picLocks noChangeAspect="1"/>
          </p:cNvPicPr>
          <p:nvPr/>
        </p:nvPicPr>
        <p:blipFill>
          <a:blip r:embed="rId7"/>
          <a:stretch>
            <a:fillRect/>
          </a:stretch>
        </p:blipFill>
        <p:spPr>
          <a:xfrm>
            <a:off x="204246" y="5905207"/>
            <a:ext cx="234974" cy="232913"/>
          </a:xfrm>
          <a:prstGeom prst="rect">
            <a:avLst/>
          </a:prstGeom>
        </p:spPr>
      </p:pic>
    </p:spTree>
    <p:extLst>
      <p:ext uri="{BB962C8B-B14F-4D97-AF65-F5344CB8AC3E}">
        <p14:creationId xmlns:p14="http://schemas.microsoft.com/office/powerpoint/2010/main" val="211805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11" name="Picture 10" descr="Shape&#10;&#10;Description automatically generated">
            <a:extLst>
              <a:ext uri="{FF2B5EF4-FFF2-40B4-BE49-F238E27FC236}">
                <a16:creationId xmlns:a16="http://schemas.microsoft.com/office/drawing/2014/main" id="{30A6718B-F521-41AD-8F22-7E1295CB9006}"/>
              </a:ext>
            </a:extLst>
          </p:cNvPr>
          <p:cNvPicPr>
            <a:picLocks noChangeAspect="1"/>
          </p:cNvPicPr>
          <p:nvPr/>
        </p:nvPicPr>
        <p:blipFill rotWithShape="1">
          <a:blip r:embed="rId3"/>
          <a:srcRect t="10220" r="-1" b="14780"/>
          <a:stretch/>
        </p:blipFill>
        <p:spPr>
          <a:xfrm>
            <a:off x="321733" y="321733"/>
            <a:ext cx="11548534" cy="6214534"/>
          </a:xfrm>
          <a:prstGeom prst="rect">
            <a:avLst/>
          </a:prstGeom>
          <a:solidFill>
            <a:srgbClr val="FFFFFF">
              <a:shade val="85000"/>
            </a:srgbClr>
          </a:solidFill>
          <a:ln w="41275">
            <a:solidFill>
              <a:schemeClr val="bg1"/>
            </a:solidFill>
          </a:ln>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2A3135B9-720A-4043-89E7-2743A1220B65}"/>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5" name="Picture 4">
            <a:extLst>
              <a:ext uri="{FF2B5EF4-FFF2-40B4-BE49-F238E27FC236}">
                <a16:creationId xmlns:a16="http://schemas.microsoft.com/office/drawing/2014/main" id="{D62284E5-0ECD-4512-8D7A-D23CF35CB917}"/>
              </a:ext>
            </a:extLst>
          </p:cNvPr>
          <p:cNvPicPr>
            <a:picLocks noChangeAspect="1"/>
          </p:cNvPicPr>
          <p:nvPr/>
        </p:nvPicPr>
        <p:blipFill>
          <a:blip r:embed="rId4"/>
          <a:stretch>
            <a:fillRect/>
          </a:stretch>
        </p:blipFill>
        <p:spPr>
          <a:xfrm>
            <a:off x="204246" y="5905207"/>
            <a:ext cx="234974" cy="232913"/>
          </a:xfrm>
          <a:prstGeom prst="rect">
            <a:avLst/>
          </a:prstGeom>
        </p:spPr>
      </p:pic>
    </p:spTree>
    <p:extLst>
      <p:ext uri="{BB962C8B-B14F-4D97-AF65-F5344CB8AC3E}">
        <p14:creationId xmlns:p14="http://schemas.microsoft.com/office/powerpoint/2010/main" val="199765616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C9A624-18FF-48EB-AB4D-1E708BD3BA42}"/>
              </a:ext>
            </a:extLst>
          </p:cNvPr>
          <p:cNvPicPr>
            <a:picLocks noChangeAspect="1"/>
          </p:cNvPicPr>
          <p:nvPr/>
        </p:nvPicPr>
        <p:blipFill>
          <a:blip r:embed="rId3"/>
          <a:stretch>
            <a:fillRect/>
          </a:stretch>
        </p:blipFill>
        <p:spPr>
          <a:xfrm>
            <a:off x="336610" y="405375"/>
            <a:ext cx="10393595" cy="6047249"/>
          </a:xfrm>
          <a:prstGeom prst="rect">
            <a:avLst/>
          </a:prstGeom>
          <a:ln w="41275">
            <a:solidFill>
              <a:schemeClr val="bg1"/>
            </a:solidFill>
          </a:ln>
          <a:effectLst/>
        </p:spPr>
      </p:pic>
      <p:sp>
        <p:nvSpPr>
          <p:cNvPr id="4" name="TextBox 3">
            <a:extLst>
              <a:ext uri="{FF2B5EF4-FFF2-40B4-BE49-F238E27FC236}">
                <a16:creationId xmlns:a16="http://schemas.microsoft.com/office/drawing/2014/main" id="{C4988CC1-AC1F-41C5-BBDF-502AE5542761}"/>
              </a:ext>
            </a:extLst>
          </p:cNvPr>
          <p:cNvSpPr txBox="1"/>
          <p:nvPr/>
        </p:nvSpPr>
        <p:spPr>
          <a:xfrm>
            <a:off x="613955" y="452533"/>
            <a:ext cx="7503678" cy="2308324"/>
          </a:xfrm>
          <a:prstGeom prst="rect">
            <a:avLst/>
          </a:prstGeom>
          <a:noFill/>
        </p:spPr>
        <p:txBody>
          <a:bodyPr wrap="square" rtlCol="0">
            <a:spAutoFit/>
          </a:bodyPr>
          <a:lstStyle/>
          <a:p>
            <a:r>
              <a:rPr lang="en-US" sz="3600" b="1" dirty="0">
                <a:solidFill>
                  <a:schemeClr val="bg1"/>
                </a:solidFill>
                <a:latin typeface="Gotham"/>
              </a:rPr>
              <a:t>“If you are curious, you’ll find the puzzles around you. If you are determined, you will solve them.”</a:t>
            </a:r>
          </a:p>
          <a:p>
            <a:r>
              <a:rPr lang="en-US" sz="3600" b="1" dirty="0">
                <a:solidFill>
                  <a:schemeClr val="bg1"/>
                </a:solidFill>
                <a:latin typeface="Gotham"/>
              </a:rPr>
              <a:t>--Erno Rubik</a:t>
            </a:r>
          </a:p>
        </p:txBody>
      </p:sp>
      <p:sp>
        <p:nvSpPr>
          <p:cNvPr id="15" name="TextBox 14">
            <a:extLst>
              <a:ext uri="{FF2B5EF4-FFF2-40B4-BE49-F238E27FC236}">
                <a16:creationId xmlns:a16="http://schemas.microsoft.com/office/drawing/2014/main" id="{50ED7DB8-BA05-4EF5-A0D7-AAA8AE227A2D}"/>
              </a:ext>
            </a:extLst>
          </p:cNvPr>
          <p:cNvSpPr txBox="1"/>
          <p:nvPr/>
        </p:nvSpPr>
        <p:spPr>
          <a:xfrm>
            <a:off x="5242016" y="3708608"/>
            <a:ext cx="5751233" cy="2862322"/>
          </a:xfrm>
          <a:prstGeom prst="rect">
            <a:avLst/>
          </a:prstGeom>
          <a:noFill/>
        </p:spPr>
        <p:txBody>
          <a:bodyPr wrap="square" rtlCol="0">
            <a:spAutoFit/>
          </a:bodyPr>
          <a:lstStyle/>
          <a:p>
            <a:r>
              <a:rPr lang="en-US" sz="3600" b="1" dirty="0">
                <a:solidFill>
                  <a:schemeClr val="bg1"/>
                </a:solidFill>
                <a:latin typeface="Gotham"/>
              </a:rPr>
              <a:t>“A good puzzle, it’s a fair thing. Nobody is lying. It’s very clear, and the problem depends just on you”</a:t>
            </a:r>
          </a:p>
          <a:p>
            <a:r>
              <a:rPr lang="en-US" sz="3600" b="1" dirty="0">
                <a:solidFill>
                  <a:schemeClr val="bg1"/>
                </a:solidFill>
                <a:latin typeface="Gotham"/>
              </a:rPr>
              <a:t>--Erno Rubik</a:t>
            </a:r>
          </a:p>
        </p:txBody>
      </p:sp>
      <p:sp>
        <p:nvSpPr>
          <p:cNvPr id="7" name="TextBox 6">
            <a:extLst>
              <a:ext uri="{FF2B5EF4-FFF2-40B4-BE49-F238E27FC236}">
                <a16:creationId xmlns:a16="http://schemas.microsoft.com/office/drawing/2014/main" id="{C2B8515E-4956-42E5-A4F6-0445FEAAFF3E}"/>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8" name="Picture 7">
            <a:extLst>
              <a:ext uri="{FF2B5EF4-FFF2-40B4-BE49-F238E27FC236}">
                <a16:creationId xmlns:a16="http://schemas.microsoft.com/office/drawing/2014/main" id="{B5FE74C8-ED58-4348-95ED-9FEBA2FEA987}"/>
              </a:ext>
            </a:extLst>
          </p:cNvPr>
          <p:cNvPicPr>
            <a:picLocks noChangeAspect="1"/>
          </p:cNvPicPr>
          <p:nvPr/>
        </p:nvPicPr>
        <p:blipFill>
          <a:blip r:embed="rId4"/>
          <a:stretch>
            <a:fillRect/>
          </a:stretch>
        </p:blipFill>
        <p:spPr>
          <a:xfrm>
            <a:off x="204246" y="5905207"/>
            <a:ext cx="234974" cy="232913"/>
          </a:xfrm>
          <a:prstGeom prst="rect">
            <a:avLst/>
          </a:prstGeom>
        </p:spPr>
      </p:pic>
    </p:spTree>
    <p:extLst>
      <p:ext uri="{BB962C8B-B14F-4D97-AF65-F5344CB8AC3E}">
        <p14:creationId xmlns:p14="http://schemas.microsoft.com/office/powerpoint/2010/main" val="78260258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813816" y="1521096"/>
            <a:ext cx="10515600" cy="3218052"/>
          </a:xfrm>
        </p:spPr>
        <p:txBody>
          <a:bodyPr/>
          <a:lstStyle/>
          <a:p>
            <a:r>
              <a:rPr lang="en-US" sz="5400" dirty="0"/>
              <a:t>I work with a team of</a:t>
            </a:r>
            <a:br>
              <a:rPr lang="en-US" sz="5400" dirty="0"/>
            </a:br>
            <a:br>
              <a:rPr lang="en-US" sz="5400" dirty="0"/>
            </a:br>
            <a:r>
              <a:rPr lang="en-US" sz="5400" dirty="0">
                <a:solidFill>
                  <a:srgbClr val="00B0F0"/>
                </a:solidFill>
              </a:rPr>
              <a:t>puzzle solvers</a:t>
            </a:r>
          </a:p>
        </p:txBody>
      </p:sp>
      <p:sp>
        <p:nvSpPr>
          <p:cNvPr id="6" name="TextBox 5">
            <a:extLst>
              <a:ext uri="{FF2B5EF4-FFF2-40B4-BE49-F238E27FC236}">
                <a16:creationId xmlns:a16="http://schemas.microsoft.com/office/drawing/2014/main" id="{DF587054-9D9F-463A-8313-661D6DDE3531}"/>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7" name="Picture 6">
            <a:extLst>
              <a:ext uri="{FF2B5EF4-FFF2-40B4-BE49-F238E27FC236}">
                <a16:creationId xmlns:a16="http://schemas.microsoft.com/office/drawing/2014/main" id="{ABECA7E7-7F55-4F1C-8E27-4F83D9C82BA8}"/>
              </a:ext>
            </a:extLst>
          </p:cNvPr>
          <p:cNvPicPr>
            <a:picLocks noChangeAspect="1"/>
          </p:cNvPicPr>
          <p:nvPr/>
        </p:nvPicPr>
        <p:blipFill>
          <a:blip r:embed="rId3"/>
          <a:stretch>
            <a:fillRect/>
          </a:stretch>
        </p:blipFill>
        <p:spPr>
          <a:xfrm>
            <a:off x="204246" y="5905207"/>
            <a:ext cx="234974" cy="232913"/>
          </a:xfrm>
          <a:prstGeom prst="rect">
            <a:avLst/>
          </a:prstGeom>
        </p:spPr>
      </p:pic>
    </p:spTree>
    <p:extLst>
      <p:ext uri="{BB962C8B-B14F-4D97-AF65-F5344CB8AC3E}">
        <p14:creationId xmlns:p14="http://schemas.microsoft.com/office/powerpoint/2010/main" val="3039693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2B54C1-420E-4893-8728-9E3CC5C84EB9}"/>
              </a:ext>
            </a:extLst>
          </p:cNvPr>
          <p:cNvPicPr>
            <a:picLocks noChangeAspect="1"/>
          </p:cNvPicPr>
          <p:nvPr/>
        </p:nvPicPr>
        <p:blipFill rotWithShape="1">
          <a:blip r:embed="rId3"/>
          <a:srcRect r="9157"/>
          <a:stretch/>
        </p:blipFill>
        <p:spPr>
          <a:xfrm>
            <a:off x="358588" y="1913550"/>
            <a:ext cx="5198188" cy="2427641"/>
          </a:xfrm>
          <a:prstGeom prst="rect">
            <a:avLst/>
          </a:prstGeom>
          <a:ln w="41275">
            <a:solidFill>
              <a:schemeClr val="tx1"/>
            </a:solid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9A753E8F-15B0-4CAF-9C5B-74A76C27F7C9}"/>
              </a:ext>
            </a:extLst>
          </p:cNvPr>
          <p:cNvSpPr>
            <a:spLocks noGrp="1"/>
          </p:cNvSpPr>
          <p:nvPr>
            <p:ph type="title"/>
          </p:nvPr>
        </p:nvSpPr>
        <p:spPr>
          <a:xfrm>
            <a:off x="838199" y="-5807"/>
            <a:ext cx="10515600" cy="1859603"/>
          </a:xfrm>
        </p:spPr>
        <p:txBody>
          <a:bodyPr/>
          <a:lstStyle/>
          <a:p>
            <a:pPr algn="ctr"/>
            <a:r>
              <a:rPr lang="en-US" sz="4800" dirty="0"/>
              <a:t>Western New England REGION</a:t>
            </a:r>
            <a:br>
              <a:rPr lang="en-US" sz="4800" dirty="0"/>
            </a:br>
            <a:r>
              <a:rPr lang="en-US" sz="4800" dirty="0"/>
              <a:t> Business Intelligence team</a:t>
            </a:r>
          </a:p>
        </p:txBody>
      </p:sp>
      <p:sp>
        <p:nvSpPr>
          <p:cNvPr id="7" name="TextBox 6">
            <a:extLst>
              <a:ext uri="{FF2B5EF4-FFF2-40B4-BE49-F238E27FC236}">
                <a16:creationId xmlns:a16="http://schemas.microsoft.com/office/drawing/2014/main" id="{9930A00D-BBCD-49C7-B869-743F25FA24EA}"/>
              </a:ext>
            </a:extLst>
          </p:cNvPr>
          <p:cNvSpPr txBox="1"/>
          <p:nvPr/>
        </p:nvSpPr>
        <p:spPr>
          <a:xfrm>
            <a:off x="358588" y="4527338"/>
            <a:ext cx="12165835" cy="1477328"/>
          </a:xfrm>
          <a:prstGeom prst="rect">
            <a:avLst/>
          </a:prstGeom>
          <a:noFill/>
        </p:spPr>
        <p:txBody>
          <a:bodyPr wrap="square" rtlCol="0">
            <a:spAutoFit/>
          </a:bodyPr>
          <a:lstStyle/>
          <a:p>
            <a:pPr marR="0" lvl="0">
              <a:spcBef>
                <a:spcPts val="0"/>
              </a:spcBef>
              <a:spcAft>
                <a:spcPts val="0"/>
              </a:spcAft>
              <a:buClr>
                <a:srgbClr val="007FAB"/>
              </a:buClr>
              <a:buSzPts val="1200"/>
            </a:pPr>
            <a:r>
              <a:rPr lang="en-US" sz="2400" dirty="0">
                <a:solidFill>
                  <a:schemeClr val="bg1"/>
                </a:solidFill>
                <a:effectLst/>
                <a:latin typeface="Arial Nova" panose="020B0504020202020204" pitchFamily="34" charset="0"/>
                <a:ea typeface="Microsoft JhengHei" panose="020B0604030504040204" pitchFamily="34" charset="-120"/>
                <a:cs typeface="Calibri" panose="020F0502020204030204" pitchFamily="34" charset="0"/>
              </a:rPr>
              <a:t>We </a:t>
            </a:r>
            <a:r>
              <a:rPr lang="en-US" sz="2400" dirty="0">
                <a:solidFill>
                  <a:schemeClr val="bg1"/>
                </a:solidFill>
                <a:latin typeface="Arial Nova" panose="020B0504020202020204" pitchFamily="34" charset="0"/>
                <a:ea typeface="Microsoft JhengHei" panose="020B0604030504040204" pitchFamily="34" charset="-120"/>
                <a:cs typeface="Calibri" panose="020F0502020204030204" pitchFamily="34" charset="0"/>
              </a:rPr>
              <a:t>a</a:t>
            </a:r>
            <a:r>
              <a:rPr lang="en-US" sz="2400" dirty="0">
                <a:solidFill>
                  <a:schemeClr val="bg1"/>
                </a:solidFill>
                <a:effectLst/>
                <a:latin typeface="Arial Nova" panose="020B0504020202020204" pitchFamily="34" charset="0"/>
                <a:ea typeface="Microsoft JhengHei" panose="020B0604030504040204" pitchFamily="34" charset="-120"/>
                <a:cs typeface="Calibri" panose="020F0502020204030204" pitchFamily="34" charset="0"/>
              </a:rPr>
              <a:t>ssist the regional functions and stakeholders by way of analysis and recommendations </a:t>
            </a:r>
            <a:r>
              <a:rPr lang="en-US" sz="2400" b="1" dirty="0">
                <a:solidFill>
                  <a:schemeClr val="bg1"/>
                </a:solidFill>
                <a:effectLst/>
                <a:latin typeface="Arial Nova" panose="020B0504020202020204" pitchFamily="34" charset="0"/>
                <a:ea typeface="Microsoft JhengHei" panose="020B0604030504040204" pitchFamily="34" charset="-120"/>
                <a:cs typeface="Calibri" panose="020F0502020204030204" pitchFamily="34" charset="0"/>
              </a:rPr>
              <a:t>to </a:t>
            </a:r>
            <a:r>
              <a:rPr lang="en-US" sz="2400" b="1" dirty="0">
                <a:solidFill>
                  <a:srgbClr val="00B0F0"/>
                </a:solidFill>
                <a:effectLst/>
                <a:latin typeface="Arial Nova" panose="020B0504020202020204" pitchFamily="34" charset="0"/>
                <a:ea typeface="Microsoft JhengHei" panose="020B0604030504040204" pitchFamily="34" charset="-120"/>
                <a:cs typeface="Calibri" panose="020F0502020204030204" pitchFamily="34" charset="0"/>
              </a:rPr>
              <a:t>improve employee performance, increase subscriber volume, drive down churn, reduce expense and improve the customer experience</a:t>
            </a:r>
            <a:r>
              <a:rPr lang="en-US" sz="2400" b="1" dirty="0">
                <a:solidFill>
                  <a:srgbClr val="00B0F0"/>
                </a:solidFill>
                <a:latin typeface="Arial Nova" panose="020B0504020202020204" pitchFamily="34" charset="0"/>
                <a:ea typeface="Microsoft JhengHei" panose="020B0604030504040204" pitchFamily="34" charset="-120"/>
                <a:cs typeface="Calibri" panose="020F0502020204030204" pitchFamily="34" charset="0"/>
              </a:rPr>
              <a:t>.</a:t>
            </a:r>
          </a:p>
          <a:p>
            <a:endParaRPr lang="en-US" dirty="0"/>
          </a:p>
        </p:txBody>
      </p:sp>
      <p:sp>
        <p:nvSpPr>
          <p:cNvPr id="8" name="TextBox 7">
            <a:extLst>
              <a:ext uri="{FF2B5EF4-FFF2-40B4-BE49-F238E27FC236}">
                <a16:creationId xmlns:a16="http://schemas.microsoft.com/office/drawing/2014/main" id="{EED88168-7AD4-491C-8686-CF5C6931D2E0}"/>
              </a:ext>
            </a:extLst>
          </p:cNvPr>
          <p:cNvSpPr txBox="1"/>
          <p:nvPr/>
        </p:nvSpPr>
        <p:spPr>
          <a:xfrm>
            <a:off x="5791200" y="1962068"/>
            <a:ext cx="6366021" cy="2246769"/>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chemeClr val="bg1"/>
                </a:solidFill>
              </a:rPr>
              <a:t>100+ Requests</a:t>
            </a:r>
          </a:p>
          <a:p>
            <a:pPr marL="457200" indent="-457200">
              <a:buFont typeface="Arial" panose="020B0604020202020204" pitchFamily="34" charset="0"/>
              <a:buChar char="•"/>
            </a:pPr>
            <a:r>
              <a:rPr lang="en-US" sz="2400" dirty="0">
                <a:solidFill>
                  <a:schemeClr val="bg1"/>
                </a:solidFill>
              </a:rPr>
              <a:t>1,500+ Queries</a:t>
            </a:r>
          </a:p>
          <a:p>
            <a:pPr marL="457200" indent="-457200">
              <a:buFont typeface="Arial" panose="020B0604020202020204" pitchFamily="34" charset="0"/>
              <a:buChar char="•"/>
            </a:pPr>
            <a:r>
              <a:rPr lang="en-US" sz="2400" dirty="0">
                <a:solidFill>
                  <a:schemeClr val="bg1"/>
                </a:solidFill>
              </a:rPr>
              <a:t>750k+ Lines of Code</a:t>
            </a:r>
          </a:p>
          <a:p>
            <a:pPr marL="457200" indent="-457200">
              <a:buFont typeface="Arial" panose="020B0604020202020204" pitchFamily="34" charset="0"/>
              <a:buChar char="•"/>
            </a:pPr>
            <a:r>
              <a:rPr lang="en-US" sz="2400" dirty="0">
                <a:solidFill>
                  <a:schemeClr val="bg1"/>
                </a:solidFill>
              </a:rPr>
              <a:t>100+ Staging tables</a:t>
            </a:r>
          </a:p>
          <a:p>
            <a:pPr marL="457200" indent="-457200">
              <a:buFont typeface="Arial" panose="020B0604020202020204" pitchFamily="34" charset="0"/>
              <a:buChar char="•"/>
            </a:pPr>
            <a:r>
              <a:rPr lang="en-US" sz="2400" dirty="0">
                <a:solidFill>
                  <a:schemeClr val="bg1"/>
                </a:solidFill>
              </a:rPr>
              <a:t>35+ Automation routines / Visualization views</a:t>
            </a:r>
          </a:p>
          <a:p>
            <a:endParaRPr lang="en-US" sz="2000" dirty="0"/>
          </a:p>
        </p:txBody>
      </p:sp>
      <p:sp>
        <p:nvSpPr>
          <p:cNvPr id="11" name="TextBox 10">
            <a:extLst>
              <a:ext uri="{FF2B5EF4-FFF2-40B4-BE49-F238E27FC236}">
                <a16:creationId xmlns:a16="http://schemas.microsoft.com/office/drawing/2014/main" id="{7C86D617-B0C2-43E8-93FE-018E15526565}"/>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2" name="Picture 11">
            <a:extLst>
              <a:ext uri="{FF2B5EF4-FFF2-40B4-BE49-F238E27FC236}">
                <a16:creationId xmlns:a16="http://schemas.microsoft.com/office/drawing/2014/main" id="{C32CEC8A-9F06-49FE-B59B-791C18062851}"/>
              </a:ext>
            </a:extLst>
          </p:cNvPr>
          <p:cNvPicPr>
            <a:picLocks noChangeAspect="1"/>
          </p:cNvPicPr>
          <p:nvPr/>
        </p:nvPicPr>
        <p:blipFill>
          <a:blip r:embed="rId4"/>
          <a:stretch>
            <a:fillRect/>
          </a:stretch>
        </p:blipFill>
        <p:spPr>
          <a:xfrm>
            <a:off x="204246" y="5905207"/>
            <a:ext cx="234974" cy="232913"/>
          </a:xfrm>
          <a:prstGeom prst="rect">
            <a:avLst/>
          </a:prstGeom>
        </p:spPr>
      </p:pic>
      <p:sp>
        <p:nvSpPr>
          <p:cNvPr id="2" name="TextBox 1">
            <a:extLst>
              <a:ext uri="{FF2B5EF4-FFF2-40B4-BE49-F238E27FC236}">
                <a16:creationId xmlns:a16="http://schemas.microsoft.com/office/drawing/2014/main" id="{FBFC6001-A084-4EC4-B4A8-40D021F51E43}"/>
              </a:ext>
            </a:extLst>
          </p:cNvPr>
          <p:cNvSpPr txBox="1"/>
          <p:nvPr/>
        </p:nvSpPr>
        <p:spPr>
          <a:xfrm>
            <a:off x="321733" y="1962068"/>
            <a:ext cx="1157689" cy="307777"/>
          </a:xfrm>
          <a:prstGeom prst="rect">
            <a:avLst/>
          </a:prstGeom>
          <a:noFill/>
        </p:spPr>
        <p:txBody>
          <a:bodyPr wrap="none" rtlCol="0">
            <a:spAutoFit/>
          </a:bodyPr>
          <a:lstStyle/>
          <a:p>
            <a:r>
              <a:rPr lang="en-US" sz="1400" b="1" dirty="0">
                <a:highlight>
                  <a:srgbClr val="FFFFFF"/>
                </a:highlight>
                <a:latin typeface="Gotham"/>
              </a:rPr>
              <a:t>Racheal Lane</a:t>
            </a:r>
          </a:p>
        </p:txBody>
      </p:sp>
      <p:sp>
        <p:nvSpPr>
          <p:cNvPr id="9" name="TextBox 8">
            <a:extLst>
              <a:ext uri="{FF2B5EF4-FFF2-40B4-BE49-F238E27FC236}">
                <a16:creationId xmlns:a16="http://schemas.microsoft.com/office/drawing/2014/main" id="{9C363626-407E-473E-8D1B-703A6C71D957}"/>
              </a:ext>
            </a:extLst>
          </p:cNvPr>
          <p:cNvSpPr txBox="1"/>
          <p:nvPr/>
        </p:nvSpPr>
        <p:spPr>
          <a:xfrm>
            <a:off x="1580387" y="1947534"/>
            <a:ext cx="1190134" cy="307777"/>
          </a:xfrm>
          <a:prstGeom prst="rect">
            <a:avLst/>
          </a:prstGeom>
          <a:noFill/>
        </p:spPr>
        <p:txBody>
          <a:bodyPr wrap="none" rtlCol="0">
            <a:spAutoFit/>
          </a:bodyPr>
          <a:lstStyle/>
          <a:p>
            <a:r>
              <a:rPr lang="en-US" sz="1400" b="1" dirty="0">
                <a:highlight>
                  <a:srgbClr val="FFFFFF"/>
                </a:highlight>
                <a:latin typeface="Gotham"/>
              </a:rPr>
              <a:t>Nicole Bogert</a:t>
            </a:r>
          </a:p>
        </p:txBody>
      </p:sp>
      <p:sp>
        <p:nvSpPr>
          <p:cNvPr id="10" name="TextBox 9">
            <a:extLst>
              <a:ext uri="{FF2B5EF4-FFF2-40B4-BE49-F238E27FC236}">
                <a16:creationId xmlns:a16="http://schemas.microsoft.com/office/drawing/2014/main" id="{6A438EF7-55F1-4F1B-A3BA-95ED403DB37C}"/>
              </a:ext>
            </a:extLst>
          </p:cNvPr>
          <p:cNvSpPr txBox="1"/>
          <p:nvPr/>
        </p:nvSpPr>
        <p:spPr>
          <a:xfrm>
            <a:off x="2821003" y="1947533"/>
            <a:ext cx="1387752" cy="307777"/>
          </a:xfrm>
          <a:prstGeom prst="rect">
            <a:avLst/>
          </a:prstGeom>
          <a:noFill/>
        </p:spPr>
        <p:txBody>
          <a:bodyPr wrap="none" rtlCol="0">
            <a:spAutoFit/>
          </a:bodyPr>
          <a:lstStyle/>
          <a:p>
            <a:r>
              <a:rPr lang="en-US" sz="1400" b="1" dirty="0">
                <a:highlight>
                  <a:srgbClr val="FFFFFF"/>
                </a:highlight>
                <a:latin typeface="Gotham"/>
              </a:rPr>
              <a:t>Armand Charest</a:t>
            </a:r>
          </a:p>
        </p:txBody>
      </p:sp>
      <p:sp>
        <p:nvSpPr>
          <p:cNvPr id="13" name="TextBox 12">
            <a:extLst>
              <a:ext uri="{FF2B5EF4-FFF2-40B4-BE49-F238E27FC236}">
                <a16:creationId xmlns:a16="http://schemas.microsoft.com/office/drawing/2014/main" id="{FC7BD921-14E6-405E-AEA6-40D009D35054}"/>
              </a:ext>
            </a:extLst>
          </p:cNvPr>
          <p:cNvSpPr txBox="1"/>
          <p:nvPr/>
        </p:nvSpPr>
        <p:spPr>
          <a:xfrm>
            <a:off x="4259238" y="1947534"/>
            <a:ext cx="1200265" cy="307777"/>
          </a:xfrm>
          <a:prstGeom prst="rect">
            <a:avLst/>
          </a:prstGeom>
          <a:noFill/>
        </p:spPr>
        <p:txBody>
          <a:bodyPr wrap="none" rtlCol="0">
            <a:spAutoFit/>
          </a:bodyPr>
          <a:lstStyle/>
          <a:p>
            <a:r>
              <a:rPr lang="en-US" sz="1400" b="1" dirty="0">
                <a:highlight>
                  <a:srgbClr val="FFFFFF"/>
                </a:highlight>
                <a:latin typeface="Gotham"/>
              </a:rPr>
              <a:t>Byron Berube</a:t>
            </a:r>
          </a:p>
        </p:txBody>
      </p:sp>
      <p:sp>
        <p:nvSpPr>
          <p:cNvPr id="14" name="TextBox 13">
            <a:extLst>
              <a:ext uri="{FF2B5EF4-FFF2-40B4-BE49-F238E27FC236}">
                <a16:creationId xmlns:a16="http://schemas.microsoft.com/office/drawing/2014/main" id="{E5BFE2FC-7873-4E39-ADA7-60C6FD02C54A}"/>
              </a:ext>
            </a:extLst>
          </p:cNvPr>
          <p:cNvSpPr txBox="1"/>
          <p:nvPr/>
        </p:nvSpPr>
        <p:spPr>
          <a:xfrm>
            <a:off x="321733" y="3077776"/>
            <a:ext cx="1332352" cy="307777"/>
          </a:xfrm>
          <a:prstGeom prst="rect">
            <a:avLst/>
          </a:prstGeom>
          <a:noFill/>
        </p:spPr>
        <p:txBody>
          <a:bodyPr wrap="none" rtlCol="0">
            <a:spAutoFit/>
          </a:bodyPr>
          <a:lstStyle/>
          <a:p>
            <a:r>
              <a:rPr lang="en-US" sz="1400" b="1" dirty="0">
                <a:highlight>
                  <a:srgbClr val="FFFFFF"/>
                </a:highlight>
                <a:latin typeface="Gotham"/>
              </a:rPr>
              <a:t>Valerie Potosky</a:t>
            </a:r>
          </a:p>
        </p:txBody>
      </p:sp>
      <p:sp>
        <p:nvSpPr>
          <p:cNvPr id="15" name="TextBox 14">
            <a:extLst>
              <a:ext uri="{FF2B5EF4-FFF2-40B4-BE49-F238E27FC236}">
                <a16:creationId xmlns:a16="http://schemas.microsoft.com/office/drawing/2014/main" id="{9FA59E39-16A9-4E08-8650-0E8F3052C531}"/>
              </a:ext>
            </a:extLst>
          </p:cNvPr>
          <p:cNvSpPr txBox="1"/>
          <p:nvPr/>
        </p:nvSpPr>
        <p:spPr>
          <a:xfrm>
            <a:off x="1689065" y="3076450"/>
            <a:ext cx="1427057" cy="307777"/>
          </a:xfrm>
          <a:prstGeom prst="rect">
            <a:avLst/>
          </a:prstGeom>
          <a:noFill/>
        </p:spPr>
        <p:txBody>
          <a:bodyPr wrap="none" rtlCol="0">
            <a:spAutoFit/>
          </a:bodyPr>
          <a:lstStyle/>
          <a:p>
            <a:r>
              <a:rPr lang="en-US" sz="1400" b="1" dirty="0">
                <a:highlight>
                  <a:srgbClr val="FFFFFF"/>
                </a:highlight>
                <a:latin typeface="Gotham"/>
              </a:rPr>
              <a:t>Amanda Roberts</a:t>
            </a:r>
          </a:p>
        </p:txBody>
      </p:sp>
    </p:spTree>
    <p:extLst>
      <p:ext uri="{BB962C8B-B14F-4D97-AF65-F5344CB8AC3E}">
        <p14:creationId xmlns:p14="http://schemas.microsoft.com/office/powerpoint/2010/main" val="84789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10F8A2-B86E-4407-AC3C-67ED73EC025B}"/>
              </a:ext>
            </a:extLst>
          </p:cNvPr>
          <p:cNvPicPr>
            <a:picLocks noChangeAspect="1"/>
          </p:cNvPicPr>
          <p:nvPr/>
        </p:nvPicPr>
        <p:blipFill>
          <a:blip r:embed="rId3"/>
          <a:stretch>
            <a:fillRect/>
          </a:stretch>
        </p:blipFill>
        <p:spPr>
          <a:xfrm>
            <a:off x="1181089" y="528904"/>
            <a:ext cx="10343388" cy="5361082"/>
          </a:xfrm>
          <a:prstGeom prst="rect">
            <a:avLst/>
          </a:prstGeom>
          <a:ln w="41275">
            <a:solidFill>
              <a:schemeClr val="tx1"/>
            </a:solidFill>
          </a:ln>
        </p:spPr>
      </p:pic>
      <p:sp>
        <p:nvSpPr>
          <p:cNvPr id="8" name="Freeform: Shape 7">
            <a:extLst>
              <a:ext uri="{FF2B5EF4-FFF2-40B4-BE49-F238E27FC236}">
                <a16:creationId xmlns:a16="http://schemas.microsoft.com/office/drawing/2014/main" id="{F987AFFF-95D2-41E8-99AF-2E99A3C878C7}"/>
              </a:ext>
            </a:extLst>
          </p:cNvPr>
          <p:cNvSpPr/>
          <p:nvPr/>
        </p:nvSpPr>
        <p:spPr>
          <a:xfrm>
            <a:off x="8005665" y="5571302"/>
            <a:ext cx="2481943" cy="369333"/>
          </a:xfrm>
          <a:custGeom>
            <a:avLst/>
            <a:gdLst>
              <a:gd name="connsiteX0" fmla="*/ 1134132 w 2481943"/>
              <a:gd name="connsiteY0" fmla="*/ 4946 h 369333"/>
              <a:gd name="connsiteX1" fmla="*/ 1314936 w 2481943"/>
              <a:gd name="connsiteY1" fmla="*/ 6595 h 369333"/>
              <a:gd name="connsiteX2" fmla="*/ 1397120 w 2481943"/>
              <a:gd name="connsiteY2" fmla="*/ 9068 h 369333"/>
              <a:gd name="connsiteX3" fmla="*/ 1429993 w 2481943"/>
              <a:gd name="connsiteY3" fmla="*/ 10717 h 369333"/>
              <a:gd name="connsiteX4" fmla="*/ 1490261 w 2481943"/>
              <a:gd name="connsiteY4" fmla="*/ 14014 h 369333"/>
              <a:gd name="connsiteX5" fmla="*/ 1523134 w 2481943"/>
              <a:gd name="connsiteY5" fmla="*/ 14839 h 369333"/>
              <a:gd name="connsiteX6" fmla="*/ 1550529 w 2481943"/>
              <a:gd name="connsiteY6" fmla="*/ 16488 h 369333"/>
              <a:gd name="connsiteX7" fmla="*/ 1566966 w 2481943"/>
              <a:gd name="connsiteY7" fmla="*/ 18136 h 369333"/>
              <a:gd name="connsiteX8" fmla="*/ 1594360 w 2481943"/>
              <a:gd name="connsiteY8" fmla="*/ 19785 h 369333"/>
              <a:gd name="connsiteX9" fmla="*/ 1616276 w 2481943"/>
              <a:gd name="connsiteY9" fmla="*/ 21434 h 369333"/>
              <a:gd name="connsiteX10" fmla="*/ 1649149 w 2481943"/>
              <a:gd name="connsiteY10" fmla="*/ 22258 h 369333"/>
              <a:gd name="connsiteX11" fmla="*/ 1665586 w 2481943"/>
              <a:gd name="connsiteY11" fmla="*/ 23907 h 369333"/>
              <a:gd name="connsiteX12" fmla="*/ 1703938 w 2481943"/>
              <a:gd name="connsiteY12" fmla="*/ 27205 h 369333"/>
              <a:gd name="connsiteX13" fmla="*/ 1720375 w 2481943"/>
              <a:gd name="connsiteY13" fmla="*/ 29678 h 369333"/>
              <a:gd name="connsiteX14" fmla="*/ 1753248 w 2481943"/>
              <a:gd name="connsiteY14" fmla="*/ 32976 h 369333"/>
              <a:gd name="connsiteX15" fmla="*/ 1786122 w 2481943"/>
              <a:gd name="connsiteY15" fmla="*/ 37098 h 369333"/>
              <a:gd name="connsiteX16" fmla="*/ 1813516 w 2481943"/>
              <a:gd name="connsiteY16" fmla="*/ 42044 h 369333"/>
              <a:gd name="connsiteX17" fmla="*/ 1829953 w 2481943"/>
              <a:gd name="connsiteY17" fmla="*/ 43693 h 369333"/>
              <a:gd name="connsiteX18" fmla="*/ 1851869 w 2481943"/>
              <a:gd name="connsiteY18" fmla="*/ 46166 h 369333"/>
              <a:gd name="connsiteX19" fmla="*/ 1879263 w 2481943"/>
              <a:gd name="connsiteY19" fmla="*/ 48639 h 369333"/>
              <a:gd name="connsiteX20" fmla="*/ 1890221 w 2481943"/>
              <a:gd name="connsiteY20" fmla="*/ 50288 h 369333"/>
              <a:gd name="connsiteX21" fmla="*/ 1906658 w 2481943"/>
              <a:gd name="connsiteY21" fmla="*/ 51113 h 369333"/>
              <a:gd name="connsiteX22" fmla="*/ 1945010 w 2481943"/>
              <a:gd name="connsiteY22" fmla="*/ 53586 h 369333"/>
              <a:gd name="connsiteX23" fmla="*/ 1999799 w 2481943"/>
              <a:gd name="connsiteY23" fmla="*/ 58532 h 369333"/>
              <a:gd name="connsiteX24" fmla="*/ 2027193 w 2481943"/>
              <a:gd name="connsiteY24" fmla="*/ 61830 h 369333"/>
              <a:gd name="connsiteX25" fmla="*/ 2038152 w 2481943"/>
              <a:gd name="connsiteY25" fmla="*/ 63479 h 369333"/>
              <a:gd name="connsiteX26" fmla="*/ 2060067 w 2481943"/>
              <a:gd name="connsiteY26" fmla="*/ 65127 h 369333"/>
              <a:gd name="connsiteX27" fmla="*/ 2071025 w 2481943"/>
              <a:gd name="connsiteY27" fmla="*/ 66776 h 369333"/>
              <a:gd name="connsiteX28" fmla="*/ 2098419 w 2481943"/>
              <a:gd name="connsiteY28" fmla="*/ 69249 h 369333"/>
              <a:gd name="connsiteX29" fmla="*/ 2131293 w 2481943"/>
              <a:gd name="connsiteY29" fmla="*/ 74196 h 369333"/>
              <a:gd name="connsiteX30" fmla="*/ 2180603 w 2481943"/>
              <a:gd name="connsiteY30" fmla="*/ 80791 h 369333"/>
              <a:gd name="connsiteX31" fmla="*/ 2207998 w 2481943"/>
              <a:gd name="connsiteY31" fmla="*/ 85738 h 369333"/>
              <a:gd name="connsiteX32" fmla="*/ 2218955 w 2481943"/>
              <a:gd name="connsiteY32" fmla="*/ 88211 h 369333"/>
              <a:gd name="connsiteX33" fmla="*/ 2251828 w 2481943"/>
              <a:gd name="connsiteY33" fmla="*/ 92333 h 369333"/>
              <a:gd name="connsiteX34" fmla="*/ 2273744 w 2481943"/>
              <a:gd name="connsiteY34" fmla="*/ 97279 h 369333"/>
              <a:gd name="connsiteX35" fmla="*/ 2301139 w 2481943"/>
              <a:gd name="connsiteY35" fmla="*/ 101401 h 369333"/>
              <a:gd name="connsiteX36" fmla="*/ 2334012 w 2481943"/>
              <a:gd name="connsiteY36" fmla="*/ 107172 h 369333"/>
              <a:gd name="connsiteX37" fmla="*/ 2355928 w 2481943"/>
              <a:gd name="connsiteY37" fmla="*/ 112118 h 369333"/>
              <a:gd name="connsiteX38" fmla="*/ 2366885 w 2481943"/>
              <a:gd name="connsiteY38" fmla="*/ 113767 h 369333"/>
              <a:gd name="connsiteX39" fmla="*/ 2394280 w 2481943"/>
              <a:gd name="connsiteY39" fmla="*/ 119538 h 369333"/>
              <a:gd name="connsiteX40" fmla="*/ 2405238 w 2481943"/>
              <a:gd name="connsiteY40" fmla="*/ 125309 h 369333"/>
              <a:gd name="connsiteX41" fmla="*/ 2416195 w 2481943"/>
              <a:gd name="connsiteY41" fmla="*/ 129431 h 369333"/>
              <a:gd name="connsiteX42" fmla="*/ 2421674 w 2481943"/>
              <a:gd name="connsiteY42" fmla="*/ 132729 h 369333"/>
              <a:gd name="connsiteX43" fmla="*/ 2432632 w 2481943"/>
              <a:gd name="connsiteY43" fmla="*/ 137675 h 369333"/>
              <a:gd name="connsiteX44" fmla="*/ 2438111 w 2481943"/>
              <a:gd name="connsiteY44" fmla="*/ 142621 h 369333"/>
              <a:gd name="connsiteX45" fmla="*/ 2449069 w 2481943"/>
              <a:gd name="connsiteY45" fmla="*/ 152514 h 369333"/>
              <a:gd name="connsiteX46" fmla="*/ 2460027 w 2481943"/>
              <a:gd name="connsiteY46" fmla="*/ 155812 h 369333"/>
              <a:gd name="connsiteX47" fmla="*/ 2465506 w 2481943"/>
              <a:gd name="connsiteY47" fmla="*/ 169827 h 369333"/>
              <a:gd name="connsiteX48" fmla="*/ 2476463 w 2481943"/>
              <a:gd name="connsiteY48" fmla="*/ 174773 h 369333"/>
              <a:gd name="connsiteX49" fmla="*/ 2481943 w 2481943"/>
              <a:gd name="connsiteY49" fmla="*/ 178071 h 369333"/>
              <a:gd name="connsiteX50" fmla="*/ 2470984 w 2481943"/>
              <a:gd name="connsiteY50" fmla="*/ 193734 h 369333"/>
              <a:gd name="connsiteX51" fmla="*/ 2465506 w 2481943"/>
              <a:gd name="connsiteY51" fmla="*/ 196208 h 369333"/>
              <a:gd name="connsiteX52" fmla="*/ 2454548 w 2481943"/>
              <a:gd name="connsiteY52" fmla="*/ 198681 h 369333"/>
              <a:gd name="connsiteX53" fmla="*/ 2438111 w 2481943"/>
              <a:gd name="connsiteY53" fmla="*/ 203627 h 369333"/>
              <a:gd name="connsiteX54" fmla="*/ 2427154 w 2481943"/>
              <a:gd name="connsiteY54" fmla="*/ 208574 h 369333"/>
              <a:gd name="connsiteX55" fmla="*/ 2421674 w 2481943"/>
              <a:gd name="connsiteY55" fmla="*/ 211047 h 369333"/>
              <a:gd name="connsiteX56" fmla="*/ 2410717 w 2481943"/>
              <a:gd name="connsiteY56" fmla="*/ 214345 h 369333"/>
              <a:gd name="connsiteX57" fmla="*/ 2394280 w 2481943"/>
              <a:gd name="connsiteY57" fmla="*/ 228359 h 369333"/>
              <a:gd name="connsiteX58" fmla="*/ 2388801 w 2481943"/>
              <a:gd name="connsiteY58" fmla="*/ 231657 h 369333"/>
              <a:gd name="connsiteX59" fmla="*/ 2377843 w 2481943"/>
              <a:gd name="connsiteY59" fmla="*/ 239901 h 369333"/>
              <a:gd name="connsiteX60" fmla="*/ 2366885 w 2481943"/>
              <a:gd name="connsiteY60" fmla="*/ 244848 h 369333"/>
              <a:gd name="connsiteX61" fmla="*/ 2355928 w 2481943"/>
              <a:gd name="connsiteY61" fmla="*/ 248145 h 369333"/>
              <a:gd name="connsiteX62" fmla="*/ 2350449 w 2481943"/>
              <a:gd name="connsiteY62" fmla="*/ 250618 h 369333"/>
              <a:gd name="connsiteX63" fmla="*/ 2344970 w 2481943"/>
              <a:gd name="connsiteY63" fmla="*/ 253916 h 369333"/>
              <a:gd name="connsiteX64" fmla="*/ 2334012 w 2481943"/>
              <a:gd name="connsiteY64" fmla="*/ 256389 h 369333"/>
              <a:gd name="connsiteX65" fmla="*/ 2323054 w 2481943"/>
              <a:gd name="connsiteY65" fmla="*/ 259687 h 369333"/>
              <a:gd name="connsiteX66" fmla="*/ 2295660 w 2481943"/>
              <a:gd name="connsiteY66" fmla="*/ 267106 h 369333"/>
              <a:gd name="connsiteX67" fmla="*/ 2279223 w 2481943"/>
              <a:gd name="connsiteY67" fmla="*/ 268755 h 369333"/>
              <a:gd name="connsiteX68" fmla="*/ 2257307 w 2481943"/>
              <a:gd name="connsiteY68" fmla="*/ 273702 h 369333"/>
              <a:gd name="connsiteX69" fmla="*/ 2246349 w 2481943"/>
              <a:gd name="connsiteY69" fmla="*/ 276175 h 369333"/>
              <a:gd name="connsiteX70" fmla="*/ 2229913 w 2481943"/>
              <a:gd name="connsiteY70" fmla="*/ 278648 h 369333"/>
              <a:gd name="connsiteX71" fmla="*/ 2224434 w 2481943"/>
              <a:gd name="connsiteY71" fmla="*/ 281121 h 369333"/>
              <a:gd name="connsiteX72" fmla="*/ 2197039 w 2481943"/>
              <a:gd name="connsiteY72" fmla="*/ 285243 h 369333"/>
              <a:gd name="connsiteX73" fmla="*/ 2191560 w 2481943"/>
              <a:gd name="connsiteY73" fmla="*/ 287716 h 369333"/>
              <a:gd name="connsiteX74" fmla="*/ 2164166 w 2481943"/>
              <a:gd name="connsiteY74" fmla="*/ 293487 h 369333"/>
              <a:gd name="connsiteX75" fmla="*/ 2158687 w 2481943"/>
              <a:gd name="connsiteY75" fmla="*/ 295961 h 369333"/>
              <a:gd name="connsiteX76" fmla="*/ 2131293 w 2481943"/>
              <a:gd name="connsiteY76" fmla="*/ 302556 h 369333"/>
              <a:gd name="connsiteX77" fmla="*/ 2120335 w 2481943"/>
              <a:gd name="connsiteY77" fmla="*/ 305029 h 369333"/>
              <a:gd name="connsiteX78" fmla="*/ 2114856 w 2481943"/>
              <a:gd name="connsiteY78" fmla="*/ 307502 h 369333"/>
              <a:gd name="connsiteX79" fmla="*/ 2103898 w 2481943"/>
              <a:gd name="connsiteY79" fmla="*/ 309151 h 369333"/>
              <a:gd name="connsiteX80" fmla="*/ 2087461 w 2481943"/>
              <a:gd name="connsiteY80" fmla="*/ 312449 h 369333"/>
              <a:gd name="connsiteX81" fmla="*/ 2076504 w 2481943"/>
              <a:gd name="connsiteY81" fmla="*/ 314922 h 369333"/>
              <a:gd name="connsiteX82" fmla="*/ 2049109 w 2481943"/>
              <a:gd name="connsiteY82" fmla="*/ 320693 h 369333"/>
              <a:gd name="connsiteX83" fmla="*/ 2038152 w 2481943"/>
              <a:gd name="connsiteY83" fmla="*/ 323990 h 369333"/>
              <a:gd name="connsiteX84" fmla="*/ 2005278 w 2481943"/>
              <a:gd name="connsiteY84" fmla="*/ 328112 h 369333"/>
              <a:gd name="connsiteX85" fmla="*/ 1972404 w 2481943"/>
              <a:gd name="connsiteY85" fmla="*/ 333059 h 369333"/>
              <a:gd name="connsiteX86" fmla="*/ 1961447 w 2481943"/>
              <a:gd name="connsiteY86" fmla="*/ 335532 h 369333"/>
              <a:gd name="connsiteX87" fmla="*/ 1934052 w 2481943"/>
              <a:gd name="connsiteY87" fmla="*/ 339654 h 369333"/>
              <a:gd name="connsiteX88" fmla="*/ 1917615 w 2481943"/>
              <a:gd name="connsiteY88" fmla="*/ 342952 h 369333"/>
              <a:gd name="connsiteX89" fmla="*/ 1901179 w 2481943"/>
              <a:gd name="connsiteY89" fmla="*/ 344600 h 369333"/>
              <a:gd name="connsiteX90" fmla="*/ 1879263 w 2481943"/>
              <a:gd name="connsiteY90" fmla="*/ 347898 h 369333"/>
              <a:gd name="connsiteX91" fmla="*/ 1862826 w 2481943"/>
              <a:gd name="connsiteY91" fmla="*/ 350371 h 369333"/>
              <a:gd name="connsiteX92" fmla="*/ 1846390 w 2481943"/>
              <a:gd name="connsiteY92" fmla="*/ 352020 h 369333"/>
              <a:gd name="connsiteX93" fmla="*/ 1829953 w 2481943"/>
              <a:gd name="connsiteY93" fmla="*/ 354493 h 369333"/>
              <a:gd name="connsiteX94" fmla="*/ 1813516 w 2481943"/>
              <a:gd name="connsiteY94" fmla="*/ 356142 h 369333"/>
              <a:gd name="connsiteX95" fmla="*/ 1802558 w 2481943"/>
              <a:gd name="connsiteY95" fmla="*/ 357791 h 369333"/>
              <a:gd name="connsiteX96" fmla="*/ 1758727 w 2481943"/>
              <a:gd name="connsiteY96" fmla="*/ 360264 h 369333"/>
              <a:gd name="connsiteX97" fmla="*/ 1720375 w 2481943"/>
              <a:gd name="connsiteY97" fmla="*/ 362737 h 369333"/>
              <a:gd name="connsiteX98" fmla="*/ 1665586 w 2481943"/>
              <a:gd name="connsiteY98" fmla="*/ 361913 h 369333"/>
              <a:gd name="connsiteX99" fmla="*/ 1638191 w 2481943"/>
              <a:gd name="connsiteY99" fmla="*/ 359440 h 369333"/>
              <a:gd name="connsiteX100" fmla="*/ 1610797 w 2481943"/>
              <a:gd name="connsiteY100" fmla="*/ 357791 h 369333"/>
              <a:gd name="connsiteX101" fmla="*/ 1588881 w 2481943"/>
              <a:gd name="connsiteY101" fmla="*/ 356142 h 369333"/>
              <a:gd name="connsiteX102" fmla="*/ 1451909 w 2481943"/>
              <a:gd name="connsiteY102" fmla="*/ 359440 h 369333"/>
              <a:gd name="connsiteX103" fmla="*/ 1419035 w 2481943"/>
              <a:gd name="connsiteY103" fmla="*/ 361088 h 369333"/>
              <a:gd name="connsiteX104" fmla="*/ 1375204 w 2481943"/>
              <a:gd name="connsiteY104" fmla="*/ 364386 h 369333"/>
              <a:gd name="connsiteX105" fmla="*/ 1314936 w 2481943"/>
              <a:gd name="connsiteY105" fmla="*/ 367684 h 369333"/>
              <a:gd name="connsiteX106" fmla="*/ 1265626 w 2481943"/>
              <a:gd name="connsiteY106" fmla="*/ 369333 h 369333"/>
              <a:gd name="connsiteX107" fmla="*/ 1150569 w 2481943"/>
              <a:gd name="connsiteY107" fmla="*/ 367684 h 369333"/>
              <a:gd name="connsiteX108" fmla="*/ 1079343 w 2481943"/>
              <a:gd name="connsiteY108" fmla="*/ 364386 h 369333"/>
              <a:gd name="connsiteX109" fmla="*/ 1057428 w 2481943"/>
              <a:gd name="connsiteY109" fmla="*/ 363562 h 369333"/>
              <a:gd name="connsiteX110" fmla="*/ 1002639 w 2481943"/>
              <a:gd name="connsiteY110" fmla="*/ 359440 h 369333"/>
              <a:gd name="connsiteX111" fmla="*/ 958808 w 2481943"/>
              <a:gd name="connsiteY111" fmla="*/ 355318 h 369333"/>
              <a:gd name="connsiteX112" fmla="*/ 942370 w 2481943"/>
              <a:gd name="connsiteY112" fmla="*/ 354493 h 369333"/>
              <a:gd name="connsiteX113" fmla="*/ 914976 w 2481943"/>
              <a:gd name="connsiteY113" fmla="*/ 351196 h 369333"/>
              <a:gd name="connsiteX114" fmla="*/ 887581 w 2481943"/>
              <a:gd name="connsiteY114" fmla="*/ 347074 h 369333"/>
              <a:gd name="connsiteX115" fmla="*/ 838272 w 2481943"/>
              <a:gd name="connsiteY115" fmla="*/ 338005 h 369333"/>
              <a:gd name="connsiteX116" fmla="*/ 827314 w 2481943"/>
              <a:gd name="connsiteY116" fmla="*/ 336356 h 369333"/>
              <a:gd name="connsiteX117" fmla="*/ 739651 w 2481943"/>
              <a:gd name="connsiteY117" fmla="*/ 332234 h 369333"/>
              <a:gd name="connsiteX118" fmla="*/ 635552 w 2481943"/>
              <a:gd name="connsiteY118" fmla="*/ 327288 h 369333"/>
              <a:gd name="connsiteX119" fmla="*/ 608157 w 2481943"/>
              <a:gd name="connsiteY119" fmla="*/ 325639 h 369333"/>
              <a:gd name="connsiteX120" fmla="*/ 569805 w 2481943"/>
              <a:gd name="connsiteY120" fmla="*/ 322341 h 369333"/>
              <a:gd name="connsiteX121" fmla="*/ 525974 w 2481943"/>
              <a:gd name="connsiteY121" fmla="*/ 319044 h 369333"/>
              <a:gd name="connsiteX122" fmla="*/ 504059 w 2481943"/>
              <a:gd name="connsiteY122" fmla="*/ 315746 h 369333"/>
              <a:gd name="connsiteX123" fmla="*/ 476664 w 2481943"/>
              <a:gd name="connsiteY123" fmla="*/ 312449 h 369333"/>
              <a:gd name="connsiteX124" fmla="*/ 438312 w 2481943"/>
              <a:gd name="connsiteY124" fmla="*/ 305029 h 369333"/>
              <a:gd name="connsiteX125" fmla="*/ 421875 w 2481943"/>
              <a:gd name="connsiteY125" fmla="*/ 301731 h 369333"/>
              <a:gd name="connsiteX126" fmla="*/ 394481 w 2481943"/>
              <a:gd name="connsiteY126" fmla="*/ 288541 h 369333"/>
              <a:gd name="connsiteX127" fmla="*/ 356128 w 2481943"/>
              <a:gd name="connsiteY127" fmla="*/ 275350 h 369333"/>
              <a:gd name="connsiteX128" fmla="*/ 339692 w 2481943"/>
              <a:gd name="connsiteY128" fmla="*/ 271228 h 369333"/>
              <a:gd name="connsiteX129" fmla="*/ 312297 w 2481943"/>
              <a:gd name="connsiteY129" fmla="*/ 259687 h 369333"/>
              <a:gd name="connsiteX130" fmla="*/ 262987 w 2481943"/>
              <a:gd name="connsiteY130" fmla="*/ 245672 h 369333"/>
              <a:gd name="connsiteX131" fmla="*/ 252029 w 2481943"/>
              <a:gd name="connsiteY131" fmla="*/ 242374 h 369333"/>
              <a:gd name="connsiteX132" fmla="*/ 224635 w 2481943"/>
              <a:gd name="connsiteY132" fmla="*/ 237428 h 369333"/>
              <a:gd name="connsiteX133" fmla="*/ 191761 w 2481943"/>
              <a:gd name="connsiteY133" fmla="*/ 232481 h 369333"/>
              <a:gd name="connsiteX134" fmla="*/ 164366 w 2481943"/>
              <a:gd name="connsiteY134" fmla="*/ 227535 h 369333"/>
              <a:gd name="connsiteX135" fmla="*/ 54788 w 2481943"/>
              <a:gd name="connsiteY135" fmla="*/ 220115 h 369333"/>
              <a:gd name="connsiteX136" fmla="*/ 38352 w 2481943"/>
              <a:gd name="connsiteY136" fmla="*/ 218467 h 369333"/>
              <a:gd name="connsiteX137" fmla="*/ 27394 w 2481943"/>
              <a:gd name="connsiteY137" fmla="*/ 215993 h 369333"/>
              <a:gd name="connsiteX138" fmla="*/ 10957 w 2481943"/>
              <a:gd name="connsiteY138" fmla="*/ 207749 h 369333"/>
              <a:gd name="connsiteX139" fmla="*/ 0 w 2481943"/>
              <a:gd name="connsiteY139" fmla="*/ 171476 h 369333"/>
              <a:gd name="connsiteX140" fmla="*/ 5479 w 2481943"/>
              <a:gd name="connsiteY140" fmla="*/ 162407 h 369333"/>
              <a:gd name="connsiteX141" fmla="*/ 21915 w 2481943"/>
              <a:gd name="connsiteY141" fmla="*/ 159109 h 369333"/>
              <a:gd name="connsiteX142" fmla="*/ 60268 w 2481943"/>
              <a:gd name="connsiteY142" fmla="*/ 153339 h 369333"/>
              <a:gd name="connsiteX143" fmla="*/ 93141 w 2481943"/>
              <a:gd name="connsiteY143" fmla="*/ 148392 h 369333"/>
              <a:gd name="connsiteX144" fmla="*/ 109577 w 2481943"/>
              <a:gd name="connsiteY144" fmla="*/ 145919 h 369333"/>
              <a:gd name="connsiteX145" fmla="*/ 142451 w 2481943"/>
              <a:gd name="connsiteY145" fmla="*/ 141797 h 369333"/>
              <a:gd name="connsiteX146" fmla="*/ 180803 w 2481943"/>
              <a:gd name="connsiteY146" fmla="*/ 133553 h 369333"/>
              <a:gd name="connsiteX147" fmla="*/ 197240 w 2481943"/>
              <a:gd name="connsiteY147" fmla="*/ 130255 h 369333"/>
              <a:gd name="connsiteX148" fmla="*/ 197240 w 2481943"/>
              <a:gd name="connsiteY148" fmla="*/ 112943 h 369333"/>
              <a:gd name="connsiteX149" fmla="*/ 191761 w 2481943"/>
              <a:gd name="connsiteY149" fmla="*/ 105523 h 369333"/>
              <a:gd name="connsiteX150" fmla="*/ 180803 w 2481943"/>
              <a:gd name="connsiteY150" fmla="*/ 98928 h 369333"/>
              <a:gd name="connsiteX151" fmla="*/ 197240 w 2481943"/>
              <a:gd name="connsiteY151" fmla="*/ 88211 h 369333"/>
              <a:gd name="connsiteX152" fmla="*/ 230114 w 2481943"/>
              <a:gd name="connsiteY152" fmla="*/ 80791 h 369333"/>
              <a:gd name="connsiteX153" fmla="*/ 279424 w 2481943"/>
              <a:gd name="connsiteY153" fmla="*/ 70898 h 369333"/>
              <a:gd name="connsiteX154" fmla="*/ 290381 w 2481943"/>
              <a:gd name="connsiteY154" fmla="*/ 68425 h 369333"/>
              <a:gd name="connsiteX155" fmla="*/ 317776 w 2481943"/>
              <a:gd name="connsiteY155" fmla="*/ 65127 h 369333"/>
              <a:gd name="connsiteX156" fmla="*/ 361607 w 2481943"/>
              <a:gd name="connsiteY156" fmla="*/ 57708 h 369333"/>
              <a:gd name="connsiteX157" fmla="*/ 378044 w 2481943"/>
              <a:gd name="connsiteY157" fmla="*/ 56059 h 369333"/>
              <a:gd name="connsiteX158" fmla="*/ 410917 w 2481943"/>
              <a:gd name="connsiteY158" fmla="*/ 51113 h 369333"/>
              <a:gd name="connsiteX159" fmla="*/ 432833 w 2481943"/>
              <a:gd name="connsiteY159" fmla="*/ 47815 h 369333"/>
              <a:gd name="connsiteX160" fmla="*/ 454749 w 2481943"/>
              <a:gd name="connsiteY160" fmla="*/ 43693 h 369333"/>
              <a:gd name="connsiteX161" fmla="*/ 493101 w 2481943"/>
              <a:gd name="connsiteY161" fmla="*/ 38746 h 369333"/>
              <a:gd name="connsiteX162" fmla="*/ 525974 w 2481943"/>
              <a:gd name="connsiteY162" fmla="*/ 33800 h 369333"/>
              <a:gd name="connsiteX163" fmla="*/ 547890 w 2481943"/>
              <a:gd name="connsiteY163" fmla="*/ 29678 h 369333"/>
              <a:gd name="connsiteX164" fmla="*/ 569805 w 2481943"/>
              <a:gd name="connsiteY164" fmla="*/ 24732 h 369333"/>
              <a:gd name="connsiteX165" fmla="*/ 586242 w 2481943"/>
              <a:gd name="connsiteY165" fmla="*/ 22258 h 369333"/>
              <a:gd name="connsiteX166" fmla="*/ 608157 w 2481943"/>
              <a:gd name="connsiteY166" fmla="*/ 17312 h 369333"/>
              <a:gd name="connsiteX167" fmla="*/ 619116 w 2481943"/>
              <a:gd name="connsiteY167" fmla="*/ 14839 h 369333"/>
              <a:gd name="connsiteX168" fmla="*/ 657468 w 2481943"/>
              <a:gd name="connsiteY168" fmla="*/ 8244 h 369333"/>
              <a:gd name="connsiteX169" fmla="*/ 717736 w 2481943"/>
              <a:gd name="connsiteY169" fmla="*/ 0 h 369333"/>
              <a:gd name="connsiteX170" fmla="*/ 827314 w 2481943"/>
              <a:gd name="connsiteY170" fmla="*/ 5770 h 369333"/>
              <a:gd name="connsiteX171" fmla="*/ 914976 w 2481943"/>
              <a:gd name="connsiteY171" fmla="*/ 11541 h 369333"/>
              <a:gd name="connsiteX172" fmla="*/ 953329 w 2481943"/>
              <a:gd name="connsiteY172" fmla="*/ 14839 h 369333"/>
              <a:gd name="connsiteX173" fmla="*/ 1008118 w 2481943"/>
              <a:gd name="connsiteY173" fmla="*/ 9892 h 369333"/>
              <a:gd name="connsiteX174" fmla="*/ 1035512 w 2481943"/>
              <a:gd name="connsiteY174" fmla="*/ 5770 h 369333"/>
              <a:gd name="connsiteX175" fmla="*/ 1046470 w 2481943"/>
              <a:gd name="connsiteY175" fmla="*/ 4122 h 369333"/>
              <a:gd name="connsiteX176" fmla="*/ 1167006 w 2481943"/>
              <a:gd name="connsiteY176" fmla="*/ 4122 h 369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481943" h="369333" extrusionOk="0">
                <a:moveTo>
                  <a:pt x="1134132" y="4946"/>
                </a:moveTo>
                <a:cubicBezTo>
                  <a:pt x="1149121" y="2638"/>
                  <a:pt x="1260280" y="9253"/>
                  <a:pt x="1314936" y="6595"/>
                </a:cubicBezTo>
                <a:cubicBezTo>
                  <a:pt x="1460952" y="12718"/>
                  <a:pt x="1233453" y="6762"/>
                  <a:pt x="1397120" y="9068"/>
                </a:cubicBezTo>
                <a:cubicBezTo>
                  <a:pt x="1407234" y="10442"/>
                  <a:pt x="1418781" y="12098"/>
                  <a:pt x="1429993" y="10717"/>
                </a:cubicBezTo>
                <a:cubicBezTo>
                  <a:pt x="1452434" y="11192"/>
                  <a:pt x="1465975" y="13673"/>
                  <a:pt x="1490261" y="14014"/>
                </a:cubicBezTo>
                <a:cubicBezTo>
                  <a:pt x="1503269" y="14685"/>
                  <a:pt x="1512946" y="12981"/>
                  <a:pt x="1523134" y="14839"/>
                </a:cubicBezTo>
                <a:cubicBezTo>
                  <a:pt x="1530935" y="15184"/>
                  <a:pt x="1539833" y="17615"/>
                  <a:pt x="1550529" y="16488"/>
                </a:cubicBezTo>
                <a:cubicBezTo>
                  <a:pt x="1556363" y="16399"/>
                  <a:pt x="1560724" y="18182"/>
                  <a:pt x="1566966" y="18136"/>
                </a:cubicBezTo>
                <a:cubicBezTo>
                  <a:pt x="1577900" y="19995"/>
                  <a:pt x="1587860" y="19782"/>
                  <a:pt x="1594360" y="19785"/>
                </a:cubicBezTo>
                <a:cubicBezTo>
                  <a:pt x="1600862" y="20129"/>
                  <a:pt x="1608680" y="21267"/>
                  <a:pt x="1616276" y="21434"/>
                </a:cubicBezTo>
                <a:cubicBezTo>
                  <a:pt x="1628467" y="24223"/>
                  <a:pt x="1638355" y="23682"/>
                  <a:pt x="1649149" y="22258"/>
                </a:cubicBezTo>
                <a:cubicBezTo>
                  <a:pt x="1654870" y="23180"/>
                  <a:pt x="1660213" y="23837"/>
                  <a:pt x="1665586" y="23907"/>
                </a:cubicBezTo>
                <a:cubicBezTo>
                  <a:pt x="1683558" y="24564"/>
                  <a:pt x="1689457" y="25013"/>
                  <a:pt x="1703938" y="27205"/>
                </a:cubicBezTo>
                <a:cubicBezTo>
                  <a:pt x="1709380" y="28035"/>
                  <a:pt x="1713187" y="28222"/>
                  <a:pt x="1720375" y="29678"/>
                </a:cubicBezTo>
                <a:cubicBezTo>
                  <a:pt x="1729391" y="30797"/>
                  <a:pt x="1743277" y="30230"/>
                  <a:pt x="1753248" y="32976"/>
                </a:cubicBezTo>
                <a:cubicBezTo>
                  <a:pt x="1802134" y="28490"/>
                  <a:pt x="1730982" y="36832"/>
                  <a:pt x="1786122" y="37098"/>
                </a:cubicBezTo>
                <a:cubicBezTo>
                  <a:pt x="1837717" y="47888"/>
                  <a:pt x="1774402" y="38519"/>
                  <a:pt x="1813516" y="42044"/>
                </a:cubicBezTo>
                <a:cubicBezTo>
                  <a:pt x="1818146" y="43385"/>
                  <a:pt x="1825900" y="42343"/>
                  <a:pt x="1829953" y="43693"/>
                </a:cubicBezTo>
                <a:cubicBezTo>
                  <a:pt x="1837227" y="44742"/>
                  <a:pt x="1842322" y="45508"/>
                  <a:pt x="1851869" y="46166"/>
                </a:cubicBezTo>
                <a:cubicBezTo>
                  <a:pt x="1861907" y="49387"/>
                  <a:pt x="1868378" y="48878"/>
                  <a:pt x="1879263" y="48639"/>
                </a:cubicBezTo>
                <a:cubicBezTo>
                  <a:pt x="1883571" y="48497"/>
                  <a:pt x="1885324" y="49862"/>
                  <a:pt x="1890221" y="50288"/>
                </a:cubicBezTo>
                <a:cubicBezTo>
                  <a:pt x="1895920" y="51378"/>
                  <a:pt x="1901315" y="51257"/>
                  <a:pt x="1906658" y="51113"/>
                </a:cubicBezTo>
                <a:cubicBezTo>
                  <a:pt x="1938506" y="65981"/>
                  <a:pt x="1897904" y="49885"/>
                  <a:pt x="1945010" y="53586"/>
                </a:cubicBezTo>
                <a:cubicBezTo>
                  <a:pt x="1987834" y="58554"/>
                  <a:pt x="1966062" y="55127"/>
                  <a:pt x="1999799" y="58532"/>
                </a:cubicBezTo>
                <a:cubicBezTo>
                  <a:pt x="2030314" y="65073"/>
                  <a:pt x="1990128" y="58223"/>
                  <a:pt x="2027193" y="61830"/>
                </a:cubicBezTo>
                <a:cubicBezTo>
                  <a:pt x="2031123" y="62641"/>
                  <a:pt x="2033622" y="62319"/>
                  <a:pt x="2038152" y="63479"/>
                </a:cubicBezTo>
                <a:cubicBezTo>
                  <a:pt x="2045851" y="63481"/>
                  <a:pt x="2054068" y="63062"/>
                  <a:pt x="2060067" y="65127"/>
                </a:cubicBezTo>
                <a:cubicBezTo>
                  <a:pt x="2063742" y="65320"/>
                  <a:pt x="2066866" y="66280"/>
                  <a:pt x="2071025" y="66776"/>
                </a:cubicBezTo>
                <a:cubicBezTo>
                  <a:pt x="2078011" y="68649"/>
                  <a:pt x="2090724" y="69716"/>
                  <a:pt x="2098419" y="69249"/>
                </a:cubicBezTo>
                <a:cubicBezTo>
                  <a:pt x="2112169" y="70377"/>
                  <a:pt x="2118195" y="73664"/>
                  <a:pt x="2131293" y="74196"/>
                </a:cubicBezTo>
                <a:cubicBezTo>
                  <a:pt x="2153844" y="76978"/>
                  <a:pt x="2165142" y="75940"/>
                  <a:pt x="2180603" y="80791"/>
                </a:cubicBezTo>
                <a:cubicBezTo>
                  <a:pt x="2209768" y="86994"/>
                  <a:pt x="2175367" y="82006"/>
                  <a:pt x="2207998" y="85738"/>
                </a:cubicBezTo>
                <a:cubicBezTo>
                  <a:pt x="2212485" y="86760"/>
                  <a:pt x="2214547" y="88116"/>
                  <a:pt x="2218955" y="88211"/>
                </a:cubicBezTo>
                <a:cubicBezTo>
                  <a:pt x="2255298" y="97608"/>
                  <a:pt x="2217997" y="83025"/>
                  <a:pt x="2251828" y="92333"/>
                </a:cubicBezTo>
                <a:cubicBezTo>
                  <a:pt x="2259532" y="94276"/>
                  <a:pt x="2265354" y="96085"/>
                  <a:pt x="2273744" y="97279"/>
                </a:cubicBezTo>
                <a:cubicBezTo>
                  <a:pt x="2283412" y="98080"/>
                  <a:pt x="2292954" y="97960"/>
                  <a:pt x="2301139" y="101401"/>
                </a:cubicBezTo>
                <a:cubicBezTo>
                  <a:pt x="2331594" y="110461"/>
                  <a:pt x="2281542" y="107211"/>
                  <a:pt x="2334012" y="107172"/>
                </a:cubicBezTo>
                <a:cubicBezTo>
                  <a:pt x="2341951" y="108390"/>
                  <a:pt x="2346906" y="110403"/>
                  <a:pt x="2355928" y="112118"/>
                </a:cubicBezTo>
                <a:cubicBezTo>
                  <a:pt x="2359622" y="112720"/>
                  <a:pt x="2364360" y="113217"/>
                  <a:pt x="2366885" y="113767"/>
                </a:cubicBezTo>
                <a:cubicBezTo>
                  <a:pt x="2394563" y="121987"/>
                  <a:pt x="2369550" y="113457"/>
                  <a:pt x="2394280" y="119538"/>
                </a:cubicBezTo>
                <a:cubicBezTo>
                  <a:pt x="2398615" y="121981"/>
                  <a:pt x="2399373" y="122848"/>
                  <a:pt x="2405238" y="125309"/>
                </a:cubicBezTo>
                <a:cubicBezTo>
                  <a:pt x="2407916" y="126756"/>
                  <a:pt x="2413465" y="127436"/>
                  <a:pt x="2416195" y="129431"/>
                </a:cubicBezTo>
                <a:cubicBezTo>
                  <a:pt x="2418620" y="130471"/>
                  <a:pt x="2419758" y="131624"/>
                  <a:pt x="2421674" y="132729"/>
                </a:cubicBezTo>
                <a:cubicBezTo>
                  <a:pt x="2425181" y="133670"/>
                  <a:pt x="2430813" y="135659"/>
                  <a:pt x="2432632" y="137675"/>
                </a:cubicBezTo>
                <a:cubicBezTo>
                  <a:pt x="2434398" y="139622"/>
                  <a:pt x="2436316" y="140727"/>
                  <a:pt x="2438111" y="142621"/>
                </a:cubicBezTo>
                <a:cubicBezTo>
                  <a:pt x="2441063" y="145606"/>
                  <a:pt x="2440899" y="150017"/>
                  <a:pt x="2449069" y="152514"/>
                </a:cubicBezTo>
                <a:cubicBezTo>
                  <a:pt x="2451822" y="153705"/>
                  <a:pt x="2456366" y="154293"/>
                  <a:pt x="2460027" y="155812"/>
                </a:cubicBezTo>
                <a:cubicBezTo>
                  <a:pt x="2460656" y="160928"/>
                  <a:pt x="2461444" y="165776"/>
                  <a:pt x="2465506" y="169827"/>
                </a:cubicBezTo>
                <a:cubicBezTo>
                  <a:pt x="2466717" y="171302"/>
                  <a:pt x="2474228" y="173138"/>
                  <a:pt x="2476463" y="174773"/>
                </a:cubicBezTo>
                <a:cubicBezTo>
                  <a:pt x="2479442" y="176007"/>
                  <a:pt x="2479175" y="177153"/>
                  <a:pt x="2481943" y="178071"/>
                </a:cubicBezTo>
                <a:cubicBezTo>
                  <a:pt x="2477796" y="187529"/>
                  <a:pt x="2482985" y="187343"/>
                  <a:pt x="2470984" y="193734"/>
                </a:cubicBezTo>
                <a:cubicBezTo>
                  <a:pt x="2469439" y="194576"/>
                  <a:pt x="2468158" y="195536"/>
                  <a:pt x="2465506" y="196208"/>
                </a:cubicBezTo>
                <a:cubicBezTo>
                  <a:pt x="2462960" y="197113"/>
                  <a:pt x="2458910" y="197999"/>
                  <a:pt x="2454548" y="198681"/>
                </a:cubicBezTo>
                <a:cubicBezTo>
                  <a:pt x="2432177" y="207412"/>
                  <a:pt x="2459519" y="196367"/>
                  <a:pt x="2438111" y="203627"/>
                </a:cubicBezTo>
                <a:cubicBezTo>
                  <a:pt x="2432794" y="205084"/>
                  <a:pt x="2431632" y="207090"/>
                  <a:pt x="2427154" y="208574"/>
                </a:cubicBezTo>
                <a:cubicBezTo>
                  <a:pt x="2424955" y="209445"/>
                  <a:pt x="2424119" y="210049"/>
                  <a:pt x="2421674" y="211047"/>
                </a:cubicBezTo>
                <a:cubicBezTo>
                  <a:pt x="2418902" y="212524"/>
                  <a:pt x="2412910" y="212645"/>
                  <a:pt x="2410717" y="214345"/>
                </a:cubicBezTo>
                <a:cubicBezTo>
                  <a:pt x="2405663" y="218877"/>
                  <a:pt x="2402227" y="223063"/>
                  <a:pt x="2394280" y="228359"/>
                </a:cubicBezTo>
                <a:cubicBezTo>
                  <a:pt x="2392541" y="229565"/>
                  <a:pt x="2390243" y="230631"/>
                  <a:pt x="2388801" y="231657"/>
                </a:cubicBezTo>
                <a:cubicBezTo>
                  <a:pt x="2383028" y="236061"/>
                  <a:pt x="2385627" y="235716"/>
                  <a:pt x="2377843" y="239901"/>
                </a:cubicBezTo>
                <a:cubicBezTo>
                  <a:pt x="2375051" y="241799"/>
                  <a:pt x="2372469" y="242637"/>
                  <a:pt x="2366885" y="244848"/>
                </a:cubicBezTo>
                <a:cubicBezTo>
                  <a:pt x="2363357" y="245905"/>
                  <a:pt x="2359502" y="247080"/>
                  <a:pt x="2355928" y="248145"/>
                </a:cubicBezTo>
                <a:cubicBezTo>
                  <a:pt x="2353687" y="249377"/>
                  <a:pt x="2351846" y="249712"/>
                  <a:pt x="2350449" y="250618"/>
                </a:cubicBezTo>
                <a:cubicBezTo>
                  <a:pt x="2348408" y="251706"/>
                  <a:pt x="2347927" y="252508"/>
                  <a:pt x="2344970" y="253916"/>
                </a:cubicBezTo>
                <a:cubicBezTo>
                  <a:pt x="2342544" y="254705"/>
                  <a:pt x="2337507" y="255988"/>
                  <a:pt x="2334012" y="256389"/>
                </a:cubicBezTo>
                <a:cubicBezTo>
                  <a:pt x="2330956" y="257434"/>
                  <a:pt x="2326559" y="258262"/>
                  <a:pt x="2323054" y="259687"/>
                </a:cubicBezTo>
                <a:cubicBezTo>
                  <a:pt x="2315263" y="262019"/>
                  <a:pt x="2317770" y="265304"/>
                  <a:pt x="2295660" y="267106"/>
                </a:cubicBezTo>
                <a:cubicBezTo>
                  <a:pt x="2287957" y="268569"/>
                  <a:pt x="2283635" y="268205"/>
                  <a:pt x="2279223" y="268755"/>
                </a:cubicBezTo>
                <a:cubicBezTo>
                  <a:pt x="2271303" y="271221"/>
                  <a:pt x="2267986" y="271080"/>
                  <a:pt x="2257307" y="273702"/>
                </a:cubicBezTo>
                <a:cubicBezTo>
                  <a:pt x="2253582" y="274508"/>
                  <a:pt x="2250988" y="274991"/>
                  <a:pt x="2246349" y="276175"/>
                </a:cubicBezTo>
                <a:cubicBezTo>
                  <a:pt x="2241206" y="277096"/>
                  <a:pt x="2233410" y="276164"/>
                  <a:pt x="2229913" y="278648"/>
                </a:cubicBezTo>
                <a:cubicBezTo>
                  <a:pt x="2227990" y="279496"/>
                  <a:pt x="2227977" y="280592"/>
                  <a:pt x="2224434" y="281121"/>
                </a:cubicBezTo>
                <a:cubicBezTo>
                  <a:pt x="2216686" y="282676"/>
                  <a:pt x="2197038" y="285243"/>
                  <a:pt x="2197039" y="285243"/>
                </a:cubicBezTo>
                <a:cubicBezTo>
                  <a:pt x="2195280" y="286184"/>
                  <a:pt x="2194348" y="287026"/>
                  <a:pt x="2191560" y="287716"/>
                </a:cubicBezTo>
                <a:cubicBezTo>
                  <a:pt x="2181741" y="290691"/>
                  <a:pt x="2173185" y="290916"/>
                  <a:pt x="2164166" y="293487"/>
                </a:cubicBezTo>
                <a:cubicBezTo>
                  <a:pt x="2161504" y="294356"/>
                  <a:pt x="2161535" y="295101"/>
                  <a:pt x="2158687" y="295961"/>
                </a:cubicBezTo>
                <a:cubicBezTo>
                  <a:pt x="2150408" y="300216"/>
                  <a:pt x="2138557" y="299131"/>
                  <a:pt x="2131293" y="302556"/>
                </a:cubicBezTo>
                <a:cubicBezTo>
                  <a:pt x="2127758" y="303391"/>
                  <a:pt x="2120335" y="305029"/>
                  <a:pt x="2120335" y="305029"/>
                </a:cubicBezTo>
                <a:cubicBezTo>
                  <a:pt x="2118473" y="305624"/>
                  <a:pt x="2117636" y="306792"/>
                  <a:pt x="2114856" y="307502"/>
                </a:cubicBezTo>
                <a:cubicBezTo>
                  <a:pt x="2112992" y="307652"/>
                  <a:pt x="2107910" y="308362"/>
                  <a:pt x="2103898" y="309151"/>
                </a:cubicBezTo>
                <a:cubicBezTo>
                  <a:pt x="2099083" y="309391"/>
                  <a:pt x="2093609" y="312084"/>
                  <a:pt x="2087461" y="312449"/>
                </a:cubicBezTo>
                <a:cubicBezTo>
                  <a:pt x="2083309" y="312533"/>
                  <a:pt x="2080537" y="314855"/>
                  <a:pt x="2076504" y="314922"/>
                </a:cubicBezTo>
                <a:cubicBezTo>
                  <a:pt x="2068583" y="316231"/>
                  <a:pt x="2056837" y="318392"/>
                  <a:pt x="2049109" y="320693"/>
                </a:cubicBezTo>
                <a:cubicBezTo>
                  <a:pt x="2045736" y="321760"/>
                  <a:pt x="2043499" y="322593"/>
                  <a:pt x="2038152" y="323990"/>
                </a:cubicBezTo>
                <a:cubicBezTo>
                  <a:pt x="2021982" y="327443"/>
                  <a:pt x="2023697" y="325639"/>
                  <a:pt x="2005278" y="328112"/>
                </a:cubicBezTo>
                <a:cubicBezTo>
                  <a:pt x="1995106" y="330024"/>
                  <a:pt x="1981686" y="332778"/>
                  <a:pt x="1972404" y="333059"/>
                </a:cubicBezTo>
                <a:cubicBezTo>
                  <a:pt x="1968339" y="334554"/>
                  <a:pt x="1965184" y="335127"/>
                  <a:pt x="1961447" y="335532"/>
                </a:cubicBezTo>
                <a:cubicBezTo>
                  <a:pt x="1953763" y="337490"/>
                  <a:pt x="1941462" y="339017"/>
                  <a:pt x="1934052" y="339654"/>
                </a:cubicBezTo>
                <a:cubicBezTo>
                  <a:pt x="1928616" y="340436"/>
                  <a:pt x="1923586" y="341712"/>
                  <a:pt x="1917615" y="342952"/>
                </a:cubicBezTo>
                <a:cubicBezTo>
                  <a:pt x="1912987" y="343000"/>
                  <a:pt x="1906234" y="344539"/>
                  <a:pt x="1901179" y="344600"/>
                </a:cubicBezTo>
                <a:cubicBezTo>
                  <a:pt x="1894389" y="346245"/>
                  <a:pt x="1886570" y="346092"/>
                  <a:pt x="1879263" y="347898"/>
                </a:cubicBezTo>
                <a:cubicBezTo>
                  <a:pt x="1873742" y="347716"/>
                  <a:pt x="1869711" y="350221"/>
                  <a:pt x="1862826" y="350371"/>
                </a:cubicBezTo>
                <a:cubicBezTo>
                  <a:pt x="1856869" y="350157"/>
                  <a:pt x="1850842" y="352112"/>
                  <a:pt x="1846390" y="352020"/>
                </a:cubicBezTo>
                <a:cubicBezTo>
                  <a:pt x="1841660" y="352327"/>
                  <a:pt x="1835524" y="354108"/>
                  <a:pt x="1829953" y="354493"/>
                </a:cubicBezTo>
                <a:cubicBezTo>
                  <a:pt x="1825510" y="355991"/>
                  <a:pt x="1819109" y="356939"/>
                  <a:pt x="1813516" y="356142"/>
                </a:cubicBezTo>
                <a:cubicBezTo>
                  <a:pt x="1809628" y="357201"/>
                  <a:pt x="1806502" y="357125"/>
                  <a:pt x="1802558" y="357791"/>
                </a:cubicBezTo>
                <a:cubicBezTo>
                  <a:pt x="1783153" y="359547"/>
                  <a:pt x="1779610" y="358818"/>
                  <a:pt x="1758727" y="360264"/>
                </a:cubicBezTo>
                <a:cubicBezTo>
                  <a:pt x="1739899" y="361035"/>
                  <a:pt x="1739821" y="361234"/>
                  <a:pt x="1720375" y="362737"/>
                </a:cubicBezTo>
                <a:cubicBezTo>
                  <a:pt x="1700899" y="361599"/>
                  <a:pt x="1681887" y="363100"/>
                  <a:pt x="1665586" y="361913"/>
                </a:cubicBezTo>
                <a:cubicBezTo>
                  <a:pt x="1635924" y="362293"/>
                  <a:pt x="1661470" y="362630"/>
                  <a:pt x="1638191" y="359440"/>
                </a:cubicBezTo>
                <a:cubicBezTo>
                  <a:pt x="1629581" y="359159"/>
                  <a:pt x="1617848" y="359134"/>
                  <a:pt x="1610797" y="357791"/>
                </a:cubicBezTo>
                <a:cubicBezTo>
                  <a:pt x="1602841" y="356967"/>
                  <a:pt x="1596257" y="356126"/>
                  <a:pt x="1588881" y="356142"/>
                </a:cubicBezTo>
                <a:cubicBezTo>
                  <a:pt x="1496297" y="357079"/>
                  <a:pt x="1510774" y="358070"/>
                  <a:pt x="1451909" y="359440"/>
                </a:cubicBezTo>
                <a:cubicBezTo>
                  <a:pt x="1438944" y="359923"/>
                  <a:pt x="1429890" y="360501"/>
                  <a:pt x="1419035" y="361088"/>
                </a:cubicBezTo>
                <a:cubicBezTo>
                  <a:pt x="1402665" y="362680"/>
                  <a:pt x="1392355" y="361829"/>
                  <a:pt x="1375204" y="364386"/>
                </a:cubicBezTo>
                <a:cubicBezTo>
                  <a:pt x="1232376" y="364269"/>
                  <a:pt x="1400980" y="341049"/>
                  <a:pt x="1314936" y="367684"/>
                </a:cubicBezTo>
                <a:cubicBezTo>
                  <a:pt x="1307127" y="368579"/>
                  <a:pt x="1272370" y="369589"/>
                  <a:pt x="1265626" y="369333"/>
                </a:cubicBezTo>
                <a:cubicBezTo>
                  <a:pt x="1231524" y="361879"/>
                  <a:pt x="1189969" y="369587"/>
                  <a:pt x="1150569" y="367684"/>
                </a:cubicBezTo>
                <a:cubicBezTo>
                  <a:pt x="1138799" y="364550"/>
                  <a:pt x="1094981" y="364640"/>
                  <a:pt x="1079343" y="364386"/>
                </a:cubicBezTo>
                <a:cubicBezTo>
                  <a:pt x="1072016" y="364160"/>
                  <a:pt x="1066289" y="364253"/>
                  <a:pt x="1057428" y="363562"/>
                </a:cubicBezTo>
                <a:cubicBezTo>
                  <a:pt x="1037597" y="362803"/>
                  <a:pt x="1023645" y="358757"/>
                  <a:pt x="1002639" y="359440"/>
                </a:cubicBezTo>
                <a:cubicBezTo>
                  <a:pt x="989704" y="359002"/>
                  <a:pt x="971552" y="355992"/>
                  <a:pt x="958808" y="355318"/>
                </a:cubicBezTo>
                <a:cubicBezTo>
                  <a:pt x="954755" y="355924"/>
                  <a:pt x="948425" y="355480"/>
                  <a:pt x="942370" y="354493"/>
                </a:cubicBezTo>
                <a:cubicBezTo>
                  <a:pt x="896919" y="341389"/>
                  <a:pt x="968586" y="346584"/>
                  <a:pt x="914976" y="351196"/>
                </a:cubicBezTo>
                <a:cubicBezTo>
                  <a:pt x="905246" y="349493"/>
                  <a:pt x="894634" y="350041"/>
                  <a:pt x="887581" y="347074"/>
                </a:cubicBezTo>
                <a:cubicBezTo>
                  <a:pt x="870632" y="344989"/>
                  <a:pt x="857267" y="342147"/>
                  <a:pt x="838272" y="338005"/>
                </a:cubicBezTo>
                <a:cubicBezTo>
                  <a:pt x="834649" y="337950"/>
                  <a:pt x="832014" y="336316"/>
                  <a:pt x="827314" y="336356"/>
                </a:cubicBezTo>
                <a:cubicBezTo>
                  <a:pt x="807255" y="334537"/>
                  <a:pt x="756847" y="332846"/>
                  <a:pt x="739651" y="332234"/>
                </a:cubicBezTo>
                <a:cubicBezTo>
                  <a:pt x="712767" y="333855"/>
                  <a:pt x="658023" y="327250"/>
                  <a:pt x="635552" y="327288"/>
                </a:cubicBezTo>
                <a:cubicBezTo>
                  <a:pt x="627624" y="329056"/>
                  <a:pt x="615512" y="327505"/>
                  <a:pt x="608157" y="325639"/>
                </a:cubicBezTo>
                <a:cubicBezTo>
                  <a:pt x="597160" y="323644"/>
                  <a:pt x="579522" y="322362"/>
                  <a:pt x="569805" y="322341"/>
                </a:cubicBezTo>
                <a:cubicBezTo>
                  <a:pt x="554553" y="319726"/>
                  <a:pt x="537494" y="320057"/>
                  <a:pt x="525974" y="319044"/>
                </a:cubicBezTo>
                <a:cubicBezTo>
                  <a:pt x="520382" y="318790"/>
                  <a:pt x="511098" y="318095"/>
                  <a:pt x="504059" y="315746"/>
                </a:cubicBezTo>
                <a:cubicBezTo>
                  <a:pt x="496015" y="316324"/>
                  <a:pt x="484465" y="315379"/>
                  <a:pt x="476664" y="312449"/>
                </a:cubicBezTo>
                <a:cubicBezTo>
                  <a:pt x="450841" y="308203"/>
                  <a:pt x="454123" y="307522"/>
                  <a:pt x="438312" y="305029"/>
                </a:cubicBezTo>
                <a:cubicBezTo>
                  <a:pt x="433527" y="303739"/>
                  <a:pt x="427535" y="302511"/>
                  <a:pt x="421875" y="301731"/>
                </a:cubicBezTo>
                <a:cubicBezTo>
                  <a:pt x="410810" y="295350"/>
                  <a:pt x="412668" y="295584"/>
                  <a:pt x="394481" y="288541"/>
                </a:cubicBezTo>
                <a:cubicBezTo>
                  <a:pt x="383316" y="285765"/>
                  <a:pt x="371549" y="278761"/>
                  <a:pt x="356128" y="275350"/>
                </a:cubicBezTo>
                <a:cubicBezTo>
                  <a:pt x="351215" y="274572"/>
                  <a:pt x="344570" y="272982"/>
                  <a:pt x="339692" y="271228"/>
                </a:cubicBezTo>
                <a:cubicBezTo>
                  <a:pt x="330160" y="267706"/>
                  <a:pt x="321414" y="265207"/>
                  <a:pt x="312297" y="259687"/>
                </a:cubicBezTo>
                <a:cubicBezTo>
                  <a:pt x="292139" y="253769"/>
                  <a:pt x="282874" y="247614"/>
                  <a:pt x="262987" y="245672"/>
                </a:cubicBezTo>
                <a:cubicBezTo>
                  <a:pt x="259321" y="244479"/>
                  <a:pt x="256747" y="243286"/>
                  <a:pt x="252029" y="242374"/>
                </a:cubicBezTo>
                <a:cubicBezTo>
                  <a:pt x="243829" y="239301"/>
                  <a:pt x="234475" y="240058"/>
                  <a:pt x="224635" y="237428"/>
                </a:cubicBezTo>
                <a:cubicBezTo>
                  <a:pt x="215636" y="234606"/>
                  <a:pt x="201554" y="234872"/>
                  <a:pt x="191761" y="232481"/>
                </a:cubicBezTo>
                <a:cubicBezTo>
                  <a:pt x="182465" y="230813"/>
                  <a:pt x="177669" y="230467"/>
                  <a:pt x="164366" y="227535"/>
                </a:cubicBezTo>
                <a:cubicBezTo>
                  <a:pt x="137828" y="218094"/>
                  <a:pt x="83747" y="223390"/>
                  <a:pt x="54788" y="220115"/>
                </a:cubicBezTo>
                <a:cubicBezTo>
                  <a:pt x="48229" y="220039"/>
                  <a:pt x="43812" y="219459"/>
                  <a:pt x="38352" y="218467"/>
                </a:cubicBezTo>
                <a:cubicBezTo>
                  <a:pt x="34530" y="218329"/>
                  <a:pt x="30735" y="216151"/>
                  <a:pt x="27394" y="215993"/>
                </a:cubicBezTo>
                <a:cubicBezTo>
                  <a:pt x="15223" y="212182"/>
                  <a:pt x="16193" y="211561"/>
                  <a:pt x="10957" y="207749"/>
                </a:cubicBezTo>
                <a:cubicBezTo>
                  <a:pt x="936" y="192911"/>
                  <a:pt x="-182" y="193147"/>
                  <a:pt x="0" y="171476"/>
                </a:cubicBezTo>
                <a:cubicBezTo>
                  <a:pt x="-354" y="168304"/>
                  <a:pt x="143" y="165517"/>
                  <a:pt x="5479" y="162407"/>
                </a:cubicBezTo>
                <a:cubicBezTo>
                  <a:pt x="7263" y="161616"/>
                  <a:pt x="15958" y="160041"/>
                  <a:pt x="21915" y="159109"/>
                </a:cubicBezTo>
                <a:cubicBezTo>
                  <a:pt x="31694" y="155810"/>
                  <a:pt x="50560" y="152962"/>
                  <a:pt x="60268" y="153339"/>
                </a:cubicBezTo>
                <a:cubicBezTo>
                  <a:pt x="76225" y="147706"/>
                  <a:pt x="85333" y="152249"/>
                  <a:pt x="93141" y="148392"/>
                </a:cubicBezTo>
                <a:cubicBezTo>
                  <a:pt x="98392" y="147980"/>
                  <a:pt x="101915" y="146325"/>
                  <a:pt x="109577" y="145919"/>
                </a:cubicBezTo>
                <a:cubicBezTo>
                  <a:pt x="127153" y="144167"/>
                  <a:pt x="127654" y="144422"/>
                  <a:pt x="142451" y="141797"/>
                </a:cubicBezTo>
                <a:cubicBezTo>
                  <a:pt x="172429" y="135221"/>
                  <a:pt x="159195" y="136687"/>
                  <a:pt x="180803" y="133553"/>
                </a:cubicBezTo>
                <a:cubicBezTo>
                  <a:pt x="185499" y="132026"/>
                  <a:pt x="190712" y="130922"/>
                  <a:pt x="197240" y="130255"/>
                </a:cubicBezTo>
                <a:cubicBezTo>
                  <a:pt x="205952" y="121085"/>
                  <a:pt x="204545" y="125216"/>
                  <a:pt x="197240" y="112943"/>
                </a:cubicBezTo>
                <a:cubicBezTo>
                  <a:pt x="195776" y="110407"/>
                  <a:pt x="194600" y="108032"/>
                  <a:pt x="191761" y="105523"/>
                </a:cubicBezTo>
                <a:cubicBezTo>
                  <a:pt x="189144" y="103293"/>
                  <a:pt x="180803" y="98927"/>
                  <a:pt x="180803" y="98928"/>
                </a:cubicBezTo>
                <a:cubicBezTo>
                  <a:pt x="186158" y="95436"/>
                  <a:pt x="187908" y="91694"/>
                  <a:pt x="197240" y="88211"/>
                </a:cubicBezTo>
                <a:cubicBezTo>
                  <a:pt x="205823" y="85038"/>
                  <a:pt x="219791" y="81899"/>
                  <a:pt x="230114" y="80791"/>
                </a:cubicBezTo>
                <a:cubicBezTo>
                  <a:pt x="270888" y="69141"/>
                  <a:pt x="229907" y="70662"/>
                  <a:pt x="279424" y="70898"/>
                </a:cubicBezTo>
                <a:cubicBezTo>
                  <a:pt x="283300" y="70078"/>
                  <a:pt x="285841" y="69122"/>
                  <a:pt x="290381" y="68425"/>
                </a:cubicBezTo>
                <a:cubicBezTo>
                  <a:pt x="298424" y="67125"/>
                  <a:pt x="310465" y="66200"/>
                  <a:pt x="317776" y="65127"/>
                </a:cubicBezTo>
                <a:cubicBezTo>
                  <a:pt x="367238" y="49973"/>
                  <a:pt x="303383" y="64621"/>
                  <a:pt x="361607" y="57708"/>
                </a:cubicBezTo>
                <a:cubicBezTo>
                  <a:pt x="367051" y="57351"/>
                  <a:pt x="373042" y="57037"/>
                  <a:pt x="378044" y="56059"/>
                </a:cubicBezTo>
                <a:cubicBezTo>
                  <a:pt x="388560" y="56245"/>
                  <a:pt x="400703" y="52306"/>
                  <a:pt x="410917" y="51113"/>
                </a:cubicBezTo>
                <a:cubicBezTo>
                  <a:pt x="418386" y="50929"/>
                  <a:pt x="425581" y="49058"/>
                  <a:pt x="432833" y="47815"/>
                </a:cubicBezTo>
                <a:cubicBezTo>
                  <a:pt x="441362" y="47383"/>
                  <a:pt x="447231" y="45474"/>
                  <a:pt x="454749" y="43693"/>
                </a:cubicBezTo>
                <a:cubicBezTo>
                  <a:pt x="478115" y="41587"/>
                  <a:pt x="462269" y="41938"/>
                  <a:pt x="493101" y="38746"/>
                </a:cubicBezTo>
                <a:cubicBezTo>
                  <a:pt x="505166" y="38514"/>
                  <a:pt x="515804" y="36635"/>
                  <a:pt x="525974" y="33800"/>
                </a:cubicBezTo>
                <a:cubicBezTo>
                  <a:pt x="532715" y="31502"/>
                  <a:pt x="541123" y="31410"/>
                  <a:pt x="547890" y="29678"/>
                </a:cubicBezTo>
                <a:cubicBezTo>
                  <a:pt x="554929" y="28175"/>
                  <a:pt x="560817" y="26435"/>
                  <a:pt x="569805" y="24732"/>
                </a:cubicBezTo>
                <a:cubicBezTo>
                  <a:pt x="575266" y="24239"/>
                  <a:pt x="581213" y="22730"/>
                  <a:pt x="586242" y="22258"/>
                </a:cubicBezTo>
                <a:cubicBezTo>
                  <a:pt x="593374" y="21033"/>
                  <a:pt x="600910" y="19698"/>
                  <a:pt x="608157" y="17312"/>
                </a:cubicBezTo>
                <a:cubicBezTo>
                  <a:pt x="611769" y="16629"/>
                  <a:pt x="613837" y="15785"/>
                  <a:pt x="619116" y="14839"/>
                </a:cubicBezTo>
                <a:cubicBezTo>
                  <a:pt x="701701" y="9153"/>
                  <a:pt x="584835" y="17308"/>
                  <a:pt x="657468" y="8244"/>
                </a:cubicBezTo>
                <a:cubicBezTo>
                  <a:pt x="689502" y="2656"/>
                  <a:pt x="687786" y="3275"/>
                  <a:pt x="717736" y="0"/>
                </a:cubicBezTo>
                <a:cubicBezTo>
                  <a:pt x="810000" y="5617"/>
                  <a:pt x="704330" y="-8114"/>
                  <a:pt x="827314" y="5770"/>
                </a:cubicBezTo>
                <a:cubicBezTo>
                  <a:pt x="862475" y="7587"/>
                  <a:pt x="877091" y="9167"/>
                  <a:pt x="914976" y="11541"/>
                </a:cubicBezTo>
                <a:cubicBezTo>
                  <a:pt x="929495" y="10293"/>
                  <a:pt x="941672" y="15860"/>
                  <a:pt x="953329" y="14839"/>
                </a:cubicBezTo>
                <a:cubicBezTo>
                  <a:pt x="984051" y="12443"/>
                  <a:pt x="980054" y="13884"/>
                  <a:pt x="1008118" y="9892"/>
                </a:cubicBezTo>
                <a:cubicBezTo>
                  <a:pt x="1017137" y="9278"/>
                  <a:pt x="1027798" y="8319"/>
                  <a:pt x="1035512" y="5770"/>
                </a:cubicBezTo>
                <a:cubicBezTo>
                  <a:pt x="1039027" y="5077"/>
                  <a:pt x="1041030" y="4211"/>
                  <a:pt x="1046470" y="4122"/>
                </a:cubicBezTo>
                <a:cubicBezTo>
                  <a:pt x="1100668" y="-5243"/>
                  <a:pt x="1112083" y="4957"/>
                  <a:pt x="1167006" y="4122"/>
                </a:cubicBezTo>
              </a:path>
            </a:pathLst>
          </a:custGeom>
          <a:noFill/>
          <a:ln w="47625">
            <a:solidFill>
              <a:srgbClr val="C00000"/>
            </a:solidFill>
            <a:extLst>
              <a:ext uri="{C807C97D-BFC1-408E-A445-0C87EB9F89A2}">
                <ask:lineSketchStyleProps xmlns:ask="http://schemas.microsoft.com/office/drawing/2018/sketchyshapes" sd="1219033472">
                  <a:custGeom>
                    <a:avLst/>
                    <a:gdLst>
                      <a:gd name="connsiteX0" fmla="*/ 1855694 w 4061012"/>
                      <a:gd name="connsiteY0" fmla="*/ 53788 h 4016188"/>
                      <a:gd name="connsiteX1" fmla="*/ 2151529 w 4061012"/>
                      <a:gd name="connsiteY1" fmla="*/ 71718 h 4016188"/>
                      <a:gd name="connsiteX2" fmla="*/ 2286000 w 4061012"/>
                      <a:gd name="connsiteY2" fmla="*/ 98612 h 4016188"/>
                      <a:gd name="connsiteX3" fmla="*/ 2339788 w 4061012"/>
                      <a:gd name="connsiteY3" fmla="*/ 116541 h 4016188"/>
                      <a:gd name="connsiteX4" fmla="*/ 2438400 w 4061012"/>
                      <a:gd name="connsiteY4" fmla="*/ 152400 h 4016188"/>
                      <a:gd name="connsiteX5" fmla="*/ 2492188 w 4061012"/>
                      <a:gd name="connsiteY5" fmla="*/ 161365 h 4016188"/>
                      <a:gd name="connsiteX6" fmla="*/ 2537012 w 4061012"/>
                      <a:gd name="connsiteY6" fmla="*/ 179294 h 4016188"/>
                      <a:gd name="connsiteX7" fmla="*/ 2563906 w 4061012"/>
                      <a:gd name="connsiteY7" fmla="*/ 197224 h 4016188"/>
                      <a:gd name="connsiteX8" fmla="*/ 2608729 w 4061012"/>
                      <a:gd name="connsiteY8" fmla="*/ 215153 h 4016188"/>
                      <a:gd name="connsiteX9" fmla="*/ 2644588 w 4061012"/>
                      <a:gd name="connsiteY9" fmla="*/ 233082 h 4016188"/>
                      <a:gd name="connsiteX10" fmla="*/ 2698377 w 4061012"/>
                      <a:gd name="connsiteY10" fmla="*/ 242047 h 4016188"/>
                      <a:gd name="connsiteX11" fmla="*/ 2725271 w 4061012"/>
                      <a:gd name="connsiteY11" fmla="*/ 259977 h 4016188"/>
                      <a:gd name="connsiteX12" fmla="*/ 2788024 w 4061012"/>
                      <a:gd name="connsiteY12" fmla="*/ 295835 h 4016188"/>
                      <a:gd name="connsiteX13" fmla="*/ 2814918 w 4061012"/>
                      <a:gd name="connsiteY13" fmla="*/ 322730 h 4016188"/>
                      <a:gd name="connsiteX14" fmla="*/ 2868706 w 4061012"/>
                      <a:gd name="connsiteY14" fmla="*/ 358588 h 4016188"/>
                      <a:gd name="connsiteX15" fmla="*/ 2922494 w 4061012"/>
                      <a:gd name="connsiteY15" fmla="*/ 403412 h 4016188"/>
                      <a:gd name="connsiteX16" fmla="*/ 2967318 w 4061012"/>
                      <a:gd name="connsiteY16" fmla="*/ 457200 h 4016188"/>
                      <a:gd name="connsiteX17" fmla="*/ 2994212 w 4061012"/>
                      <a:gd name="connsiteY17" fmla="*/ 475130 h 4016188"/>
                      <a:gd name="connsiteX18" fmla="*/ 3030071 w 4061012"/>
                      <a:gd name="connsiteY18" fmla="*/ 502024 h 4016188"/>
                      <a:gd name="connsiteX19" fmla="*/ 3074894 w 4061012"/>
                      <a:gd name="connsiteY19" fmla="*/ 528918 h 4016188"/>
                      <a:gd name="connsiteX20" fmla="*/ 3092824 w 4061012"/>
                      <a:gd name="connsiteY20" fmla="*/ 546847 h 4016188"/>
                      <a:gd name="connsiteX21" fmla="*/ 3119718 w 4061012"/>
                      <a:gd name="connsiteY21" fmla="*/ 555812 h 4016188"/>
                      <a:gd name="connsiteX22" fmla="*/ 3182471 w 4061012"/>
                      <a:gd name="connsiteY22" fmla="*/ 582706 h 4016188"/>
                      <a:gd name="connsiteX23" fmla="*/ 3272118 w 4061012"/>
                      <a:gd name="connsiteY23" fmla="*/ 636494 h 4016188"/>
                      <a:gd name="connsiteX24" fmla="*/ 3316941 w 4061012"/>
                      <a:gd name="connsiteY24" fmla="*/ 672353 h 4016188"/>
                      <a:gd name="connsiteX25" fmla="*/ 3334871 w 4061012"/>
                      <a:gd name="connsiteY25" fmla="*/ 690282 h 4016188"/>
                      <a:gd name="connsiteX26" fmla="*/ 3370729 w 4061012"/>
                      <a:gd name="connsiteY26" fmla="*/ 708212 h 4016188"/>
                      <a:gd name="connsiteX27" fmla="*/ 3388659 w 4061012"/>
                      <a:gd name="connsiteY27" fmla="*/ 726141 h 4016188"/>
                      <a:gd name="connsiteX28" fmla="*/ 3433482 w 4061012"/>
                      <a:gd name="connsiteY28" fmla="*/ 753035 h 4016188"/>
                      <a:gd name="connsiteX29" fmla="*/ 3487271 w 4061012"/>
                      <a:gd name="connsiteY29" fmla="*/ 806824 h 4016188"/>
                      <a:gd name="connsiteX30" fmla="*/ 3567953 w 4061012"/>
                      <a:gd name="connsiteY30" fmla="*/ 878541 h 4016188"/>
                      <a:gd name="connsiteX31" fmla="*/ 3612777 w 4061012"/>
                      <a:gd name="connsiteY31" fmla="*/ 932330 h 4016188"/>
                      <a:gd name="connsiteX32" fmla="*/ 3630706 w 4061012"/>
                      <a:gd name="connsiteY32" fmla="*/ 959224 h 4016188"/>
                      <a:gd name="connsiteX33" fmla="*/ 3684494 w 4061012"/>
                      <a:gd name="connsiteY33" fmla="*/ 1004047 h 4016188"/>
                      <a:gd name="connsiteX34" fmla="*/ 3720353 w 4061012"/>
                      <a:gd name="connsiteY34" fmla="*/ 1057835 h 4016188"/>
                      <a:gd name="connsiteX35" fmla="*/ 3765177 w 4061012"/>
                      <a:gd name="connsiteY35" fmla="*/ 1102659 h 4016188"/>
                      <a:gd name="connsiteX36" fmla="*/ 3818965 w 4061012"/>
                      <a:gd name="connsiteY36" fmla="*/ 1165412 h 4016188"/>
                      <a:gd name="connsiteX37" fmla="*/ 3854824 w 4061012"/>
                      <a:gd name="connsiteY37" fmla="*/ 1219200 h 4016188"/>
                      <a:gd name="connsiteX38" fmla="*/ 3872753 w 4061012"/>
                      <a:gd name="connsiteY38" fmla="*/ 1237130 h 4016188"/>
                      <a:gd name="connsiteX39" fmla="*/ 3917577 w 4061012"/>
                      <a:gd name="connsiteY39" fmla="*/ 1299882 h 4016188"/>
                      <a:gd name="connsiteX40" fmla="*/ 3935506 w 4061012"/>
                      <a:gd name="connsiteY40" fmla="*/ 1362635 h 4016188"/>
                      <a:gd name="connsiteX41" fmla="*/ 3953435 w 4061012"/>
                      <a:gd name="connsiteY41" fmla="*/ 1407459 h 4016188"/>
                      <a:gd name="connsiteX42" fmla="*/ 3962400 w 4061012"/>
                      <a:gd name="connsiteY42" fmla="*/ 1443318 h 4016188"/>
                      <a:gd name="connsiteX43" fmla="*/ 3980329 w 4061012"/>
                      <a:gd name="connsiteY43" fmla="*/ 1497106 h 4016188"/>
                      <a:gd name="connsiteX44" fmla="*/ 3989294 w 4061012"/>
                      <a:gd name="connsiteY44" fmla="*/ 1550894 h 4016188"/>
                      <a:gd name="connsiteX45" fmla="*/ 4007224 w 4061012"/>
                      <a:gd name="connsiteY45" fmla="*/ 1658471 h 4016188"/>
                      <a:gd name="connsiteX46" fmla="*/ 4025153 w 4061012"/>
                      <a:gd name="connsiteY46" fmla="*/ 1694330 h 4016188"/>
                      <a:gd name="connsiteX47" fmla="*/ 4034118 w 4061012"/>
                      <a:gd name="connsiteY47" fmla="*/ 1846730 h 4016188"/>
                      <a:gd name="connsiteX48" fmla="*/ 4052047 w 4061012"/>
                      <a:gd name="connsiteY48" fmla="*/ 1900518 h 4016188"/>
                      <a:gd name="connsiteX49" fmla="*/ 4061012 w 4061012"/>
                      <a:gd name="connsiteY49" fmla="*/ 1936377 h 4016188"/>
                      <a:gd name="connsiteX50" fmla="*/ 4043082 w 4061012"/>
                      <a:gd name="connsiteY50" fmla="*/ 2106706 h 4016188"/>
                      <a:gd name="connsiteX51" fmla="*/ 4034118 w 4061012"/>
                      <a:gd name="connsiteY51" fmla="*/ 2133600 h 4016188"/>
                      <a:gd name="connsiteX52" fmla="*/ 4016188 w 4061012"/>
                      <a:gd name="connsiteY52" fmla="*/ 2160494 h 4016188"/>
                      <a:gd name="connsiteX53" fmla="*/ 3989294 w 4061012"/>
                      <a:gd name="connsiteY53" fmla="*/ 2214282 h 4016188"/>
                      <a:gd name="connsiteX54" fmla="*/ 3971365 w 4061012"/>
                      <a:gd name="connsiteY54" fmla="*/ 2268071 h 4016188"/>
                      <a:gd name="connsiteX55" fmla="*/ 3962400 w 4061012"/>
                      <a:gd name="connsiteY55" fmla="*/ 2294965 h 4016188"/>
                      <a:gd name="connsiteX56" fmla="*/ 3944471 w 4061012"/>
                      <a:gd name="connsiteY56" fmla="*/ 2330824 h 4016188"/>
                      <a:gd name="connsiteX57" fmla="*/ 3917577 w 4061012"/>
                      <a:gd name="connsiteY57" fmla="*/ 2483224 h 4016188"/>
                      <a:gd name="connsiteX58" fmla="*/ 3908612 w 4061012"/>
                      <a:gd name="connsiteY58" fmla="*/ 2519082 h 4016188"/>
                      <a:gd name="connsiteX59" fmla="*/ 3890682 w 4061012"/>
                      <a:gd name="connsiteY59" fmla="*/ 2608730 h 4016188"/>
                      <a:gd name="connsiteX60" fmla="*/ 3872753 w 4061012"/>
                      <a:gd name="connsiteY60" fmla="*/ 2662518 h 4016188"/>
                      <a:gd name="connsiteX61" fmla="*/ 3854824 w 4061012"/>
                      <a:gd name="connsiteY61" fmla="*/ 2698377 h 4016188"/>
                      <a:gd name="connsiteX62" fmla="*/ 3845859 w 4061012"/>
                      <a:gd name="connsiteY62" fmla="*/ 2725271 h 4016188"/>
                      <a:gd name="connsiteX63" fmla="*/ 3836894 w 4061012"/>
                      <a:gd name="connsiteY63" fmla="*/ 2761130 h 4016188"/>
                      <a:gd name="connsiteX64" fmla="*/ 3818965 w 4061012"/>
                      <a:gd name="connsiteY64" fmla="*/ 2788024 h 4016188"/>
                      <a:gd name="connsiteX65" fmla="*/ 3801035 w 4061012"/>
                      <a:gd name="connsiteY65" fmla="*/ 2823882 h 4016188"/>
                      <a:gd name="connsiteX66" fmla="*/ 3756212 w 4061012"/>
                      <a:gd name="connsiteY66" fmla="*/ 2904565 h 4016188"/>
                      <a:gd name="connsiteX67" fmla="*/ 3729318 w 4061012"/>
                      <a:gd name="connsiteY67" fmla="*/ 2922494 h 4016188"/>
                      <a:gd name="connsiteX68" fmla="*/ 3693459 w 4061012"/>
                      <a:gd name="connsiteY68" fmla="*/ 2976282 h 4016188"/>
                      <a:gd name="connsiteX69" fmla="*/ 3675529 w 4061012"/>
                      <a:gd name="connsiteY69" fmla="*/ 3003177 h 4016188"/>
                      <a:gd name="connsiteX70" fmla="*/ 3648635 w 4061012"/>
                      <a:gd name="connsiteY70" fmla="*/ 3030071 h 4016188"/>
                      <a:gd name="connsiteX71" fmla="*/ 3639671 w 4061012"/>
                      <a:gd name="connsiteY71" fmla="*/ 3056965 h 4016188"/>
                      <a:gd name="connsiteX72" fmla="*/ 3594847 w 4061012"/>
                      <a:gd name="connsiteY72" fmla="*/ 3101788 h 4016188"/>
                      <a:gd name="connsiteX73" fmla="*/ 3585882 w 4061012"/>
                      <a:gd name="connsiteY73" fmla="*/ 3128682 h 4016188"/>
                      <a:gd name="connsiteX74" fmla="*/ 3541059 w 4061012"/>
                      <a:gd name="connsiteY74" fmla="*/ 3191435 h 4016188"/>
                      <a:gd name="connsiteX75" fmla="*/ 3532094 w 4061012"/>
                      <a:gd name="connsiteY75" fmla="*/ 3218330 h 4016188"/>
                      <a:gd name="connsiteX76" fmla="*/ 3487271 w 4061012"/>
                      <a:gd name="connsiteY76" fmla="*/ 3290047 h 4016188"/>
                      <a:gd name="connsiteX77" fmla="*/ 3469341 w 4061012"/>
                      <a:gd name="connsiteY77" fmla="*/ 3316941 h 4016188"/>
                      <a:gd name="connsiteX78" fmla="*/ 3460377 w 4061012"/>
                      <a:gd name="connsiteY78" fmla="*/ 3343835 h 4016188"/>
                      <a:gd name="connsiteX79" fmla="*/ 3442447 w 4061012"/>
                      <a:gd name="connsiteY79" fmla="*/ 3361765 h 4016188"/>
                      <a:gd name="connsiteX80" fmla="*/ 3415553 w 4061012"/>
                      <a:gd name="connsiteY80" fmla="*/ 3397624 h 4016188"/>
                      <a:gd name="connsiteX81" fmla="*/ 3397624 w 4061012"/>
                      <a:gd name="connsiteY81" fmla="*/ 3424518 h 4016188"/>
                      <a:gd name="connsiteX82" fmla="*/ 3352800 w 4061012"/>
                      <a:gd name="connsiteY82" fmla="*/ 3487271 h 4016188"/>
                      <a:gd name="connsiteX83" fmla="*/ 3334871 w 4061012"/>
                      <a:gd name="connsiteY83" fmla="*/ 3523130 h 4016188"/>
                      <a:gd name="connsiteX84" fmla="*/ 3281082 w 4061012"/>
                      <a:gd name="connsiteY84" fmla="*/ 3567953 h 4016188"/>
                      <a:gd name="connsiteX85" fmla="*/ 3227294 w 4061012"/>
                      <a:gd name="connsiteY85" fmla="*/ 3621741 h 4016188"/>
                      <a:gd name="connsiteX86" fmla="*/ 3209365 w 4061012"/>
                      <a:gd name="connsiteY86" fmla="*/ 3648635 h 4016188"/>
                      <a:gd name="connsiteX87" fmla="*/ 3164541 w 4061012"/>
                      <a:gd name="connsiteY87" fmla="*/ 3693459 h 4016188"/>
                      <a:gd name="connsiteX88" fmla="*/ 3137647 w 4061012"/>
                      <a:gd name="connsiteY88" fmla="*/ 3729318 h 4016188"/>
                      <a:gd name="connsiteX89" fmla="*/ 3110753 w 4061012"/>
                      <a:gd name="connsiteY89" fmla="*/ 3747247 h 4016188"/>
                      <a:gd name="connsiteX90" fmla="*/ 3074894 w 4061012"/>
                      <a:gd name="connsiteY90" fmla="*/ 3783106 h 4016188"/>
                      <a:gd name="connsiteX91" fmla="*/ 3048000 w 4061012"/>
                      <a:gd name="connsiteY91" fmla="*/ 3810000 h 4016188"/>
                      <a:gd name="connsiteX92" fmla="*/ 3021106 w 4061012"/>
                      <a:gd name="connsiteY92" fmla="*/ 3827930 h 4016188"/>
                      <a:gd name="connsiteX93" fmla="*/ 2994212 w 4061012"/>
                      <a:gd name="connsiteY93" fmla="*/ 3854824 h 4016188"/>
                      <a:gd name="connsiteX94" fmla="*/ 2967318 w 4061012"/>
                      <a:gd name="connsiteY94" fmla="*/ 3872753 h 4016188"/>
                      <a:gd name="connsiteX95" fmla="*/ 2949388 w 4061012"/>
                      <a:gd name="connsiteY95" fmla="*/ 3890682 h 4016188"/>
                      <a:gd name="connsiteX96" fmla="*/ 2877671 w 4061012"/>
                      <a:gd name="connsiteY96" fmla="*/ 3917577 h 4016188"/>
                      <a:gd name="connsiteX97" fmla="*/ 2814918 w 4061012"/>
                      <a:gd name="connsiteY97" fmla="*/ 3944471 h 4016188"/>
                      <a:gd name="connsiteX98" fmla="*/ 2725271 w 4061012"/>
                      <a:gd name="connsiteY98" fmla="*/ 3935506 h 4016188"/>
                      <a:gd name="connsiteX99" fmla="*/ 2680447 w 4061012"/>
                      <a:gd name="connsiteY99" fmla="*/ 3908612 h 4016188"/>
                      <a:gd name="connsiteX100" fmla="*/ 2635624 w 4061012"/>
                      <a:gd name="connsiteY100" fmla="*/ 3890682 h 4016188"/>
                      <a:gd name="connsiteX101" fmla="*/ 2599765 w 4061012"/>
                      <a:gd name="connsiteY101" fmla="*/ 3872753 h 4016188"/>
                      <a:gd name="connsiteX102" fmla="*/ 2375647 w 4061012"/>
                      <a:gd name="connsiteY102" fmla="*/ 3908612 h 4016188"/>
                      <a:gd name="connsiteX103" fmla="*/ 2321859 w 4061012"/>
                      <a:gd name="connsiteY103" fmla="*/ 3926541 h 4016188"/>
                      <a:gd name="connsiteX104" fmla="*/ 2250141 w 4061012"/>
                      <a:gd name="connsiteY104" fmla="*/ 3962400 h 4016188"/>
                      <a:gd name="connsiteX105" fmla="*/ 2151529 w 4061012"/>
                      <a:gd name="connsiteY105" fmla="*/ 3998259 h 4016188"/>
                      <a:gd name="connsiteX106" fmla="*/ 2070847 w 4061012"/>
                      <a:gd name="connsiteY106" fmla="*/ 4016188 h 4016188"/>
                      <a:gd name="connsiteX107" fmla="*/ 1882588 w 4061012"/>
                      <a:gd name="connsiteY107" fmla="*/ 3998259 h 4016188"/>
                      <a:gd name="connsiteX108" fmla="*/ 1766047 w 4061012"/>
                      <a:gd name="connsiteY108" fmla="*/ 3962400 h 4016188"/>
                      <a:gd name="connsiteX109" fmla="*/ 1730188 w 4061012"/>
                      <a:gd name="connsiteY109" fmla="*/ 3953435 h 4016188"/>
                      <a:gd name="connsiteX110" fmla="*/ 1640541 w 4061012"/>
                      <a:gd name="connsiteY110" fmla="*/ 3908612 h 4016188"/>
                      <a:gd name="connsiteX111" fmla="*/ 1568824 w 4061012"/>
                      <a:gd name="connsiteY111" fmla="*/ 3863788 h 4016188"/>
                      <a:gd name="connsiteX112" fmla="*/ 1541929 w 4061012"/>
                      <a:gd name="connsiteY112" fmla="*/ 3854824 h 4016188"/>
                      <a:gd name="connsiteX113" fmla="*/ 1497106 w 4061012"/>
                      <a:gd name="connsiteY113" fmla="*/ 3818965 h 4016188"/>
                      <a:gd name="connsiteX114" fmla="*/ 1452282 w 4061012"/>
                      <a:gd name="connsiteY114" fmla="*/ 3774141 h 4016188"/>
                      <a:gd name="connsiteX115" fmla="*/ 1371600 w 4061012"/>
                      <a:gd name="connsiteY115" fmla="*/ 3675530 h 4016188"/>
                      <a:gd name="connsiteX116" fmla="*/ 1353671 w 4061012"/>
                      <a:gd name="connsiteY116" fmla="*/ 3657600 h 4016188"/>
                      <a:gd name="connsiteX117" fmla="*/ 1210235 w 4061012"/>
                      <a:gd name="connsiteY117" fmla="*/ 3612777 h 4016188"/>
                      <a:gd name="connsiteX118" fmla="*/ 1039906 w 4061012"/>
                      <a:gd name="connsiteY118" fmla="*/ 3558988 h 4016188"/>
                      <a:gd name="connsiteX119" fmla="*/ 995082 w 4061012"/>
                      <a:gd name="connsiteY119" fmla="*/ 3541059 h 4016188"/>
                      <a:gd name="connsiteX120" fmla="*/ 932329 w 4061012"/>
                      <a:gd name="connsiteY120" fmla="*/ 3505200 h 4016188"/>
                      <a:gd name="connsiteX121" fmla="*/ 860612 w 4061012"/>
                      <a:gd name="connsiteY121" fmla="*/ 3469341 h 4016188"/>
                      <a:gd name="connsiteX122" fmla="*/ 824753 w 4061012"/>
                      <a:gd name="connsiteY122" fmla="*/ 3433482 h 4016188"/>
                      <a:gd name="connsiteX123" fmla="*/ 779929 w 4061012"/>
                      <a:gd name="connsiteY123" fmla="*/ 3397624 h 4016188"/>
                      <a:gd name="connsiteX124" fmla="*/ 717177 w 4061012"/>
                      <a:gd name="connsiteY124" fmla="*/ 3316941 h 4016188"/>
                      <a:gd name="connsiteX125" fmla="*/ 690282 w 4061012"/>
                      <a:gd name="connsiteY125" fmla="*/ 3281082 h 4016188"/>
                      <a:gd name="connsiteX126" fmla="*/ 645459 w 4061012"/>
                      <a:gd name="connsiteY126" fmla="*/ 3137647 h 4016188"/>
                      <a:gd name="connsiteX127" fmla="*/ 582706 w 4061012"/>
                      <a:gd name="connsiteY127" fmla="*/ 2994212 h 4016188"/>
                      <a:gd name="connsiteX128" fmla="*/ 555812 w 4061012"/>
                      <a:gd name="connsiteY128" fmla="*/ 2949388 h 4016188"/>
                      <a:gd name="connsiteX129" fmla="*/ 510988 w 4061012"/>
                      <a:gd name="connsiteY129" fmla="*/ 2823882 h 4016188"/>
                      <a:gd name="connsiteX130" fmla="*/ 430306 w 4061012"/>
                      <a:gd name="connsiteY130" fmla="*/ 2671482 h 4016188"/>
                      <a:gd name="connsiteX131" fmla="*/ 412377 w 4061012"/>
                      <a:gd name="connsiteY131" fmla="*/ 2635624 h 4016188"/>
                      <a:gd name="connsiteX132" fmla="*/ 367553 w 4061012"/>
                      <a:gd name="connsiteY132" fmla="*/ 2581835 h 4016188"/>
                      <a:gd name="connsiteX133" fmla="*/ 313765 w 4061012"/>
                      <a:gd name="connsiteY133" fmla="*/ 2528047 h 4016188"/>
                      <a:gd name="connsiteX134" fmla="*/ 268941 w 4061012"/>
                      <a:gd name="connsiteY134" fmla="*/ 2474259 h 4016188"/>
                      <a:gd name="connsiteX135" fmla="*/ 89647 w 4061012"/>
                      <a:gd name="connsiteY135" fmla="*/ 2393577 h 4016188"/>
                      <a:gd name="connsiteX136" fmla="*/ 62753 w 4061012"/>
                      <a:gd name="connsiteY136" fmla="*/ 2375647 h 4016188"/>
                      <a:gd name="connsiteX137" fmla="*/ 44824 w 4061012"/>
                      <a:gd name="connsiteY137" fmla="*/ 2348753 h 4016188"/>
                      <a:gd name="connsiteX138" fmla="*/ 17929 w 4061012"/>
                      <a:gd name="connsiteY138" fmla="*/ 2259106 h 4016188"/>
                      <a:gd name="connsiteX139" fmla="*/ 0 w 4061012"/>
                      <a:gd name="connsiteY139" fmla="*/ 1864659 h 4016188"/>
                      <a:gd name="connsiteX140" fmla="*/ 8965 w 4061012"/>
                      <a:gd name="connsiteY140" fmla="*/ 1766047 h 4016188"/>
                      <a:gd name="connsiteX141" fmla="*/ 35859 w 4061012"/>
                      <a:gd name="connsiteY141" fmla="*/ 1730188 h 4016188"/>
                      <a:gd name="connsiteX142" fmla="*/ 98612 w 4061012"/>
                      <a:gd name="connsiteY142" fmla="*/ 1667435 h 4016188"/>
                      <a:gd name="connsiteX143" fmla="*/ 152400 w 4061012"/>
                      <a:gd name="connsiteY143" fmla="*/ 1613647 h 4016188"/>
                      <a:gd name="connsiteX144" fmla="*/ 179294 w 4061012"/>
                      <a:gd name="connsiteY144" fmla="*/ 1586753 h 4016188"/>
                      <a:gd name="connsiteX145" fmla="*/ 233082 w 4061012"/>
                      <a:gd name="connsiteY145" fmla="*/ 1541930 h 4016188"/>
                      <a:gd name="connsiteX146" fmla="*/ 295835 w 4061012"/>
                      <a:gd name="connsiteY146" fmla="*/ 1452282 h 4016188"/>
                      <a:gd name="connsiteX147" fmla="*/ 322729 w 4061012"/>
                      <a:gd name="connsiteY147" fmla="*/ 1416424 h 4016188"/>
                      <a:gd name="connsiteX148" fmla="*/ 322729 w 4061012"/>
                      <a:gd name="connsiteY148" fmla="*/ 1228165 h 4016188"/>
                      <a:gd name="connsiteX149" fmla="*/ 313765 w 4061012"/>
                      <a:gd name="connsiteY149" fmla="*/ 1147482 h 4016188"/>
                      <a:gd name="connsiteX150" fmla="*/ 295835 w 4061012"/>
                      <a:gd name="connsiteY150" fmla="*/ 1075765 h 4016188"/>
                      <a:gd name="connsiteX151" fmla="*/ 322729 w 4061012"/>
                      <a:gd name="connsiteY151" fmla="*/ 959224 h 4016188"/>
                      <a:gd name="connsiteX152" fmla="*/ 376518 w 4061012"/>
                      <a:gd name="connsiteY152" fmla="*/ 878541 h 4016188"/>
                      <a:gd name="connsiteX153" fmla="*/ 457200 w 4061012"/>
                      <a:gd name="connsiteY153" fmla="*/ 770965 h 4016188"/>
                      <a:gd name="connsiteX154" fmla="*/ 475129 w 4061012"/>
                      <a:gd name="connsiteY154" fmla="*/ 744071 h 4016188"/>
                      <a:gd name="connsiteX155" fmla="*/ 519953 w 4061012"/>
                      <a:gd name="connsiteY155" fmla="*/ 708212 h 4016188"/>
                      <a:gd name="connsiteX156" fmla="*/ 591671 w 4061012"/>
                      <a:gd name="connsiteY156" fmla="*/ 627530 h 4016188"/>
                      <a:gd name="connsiteX157" fmla="*/ 618565 w 4061012"/>
                      <a:gd name="connsiteY157" fmla="*/ 609600 h 4016188"/>
                      <a:gd name="connsiteX158" fmla="*/ 672353 w 4061012"/>
                      <a:gd name="connsiteY158" fmla="*/ 555812 h 4016188"/>
                      <a:gd name="connsiteX159" fmla="*/ 708212 w 4061012"/>
                      <a:gd name="connsiteY159" fmla="*/ 519953 h 4016188"/>
                      <a:gd name="connsiteX160" fmla="*/ 744071 w 4061012"/>
                      <a:gd name="connsiteY160" fmla="*/ 475130 h 4016188"/>
                      <a:gd name="connsiteX161" fmla="*/ 806824 w 4061012"/>
                      <a:gd name="connsiteY161" fmla="*/ 421341 h 4016188"/>
                      <a:gd name="connsiteX162" fmla="*/ 860612 w 4061012"/>
                      <a:gd name="connsiteY162" fmla="*/ 367553 h 4016188"/>
                      <a:gd name="connsiteX163" fmla="*/ 896471 w 4061012"/>
                      <a:gd name="connsiteY163" fmla="*/ 322730 h 4016188"/>
                      <a:gd name="connsiteX164" fmla="*/ 932329 w 4061012"/>
                      <a:gd name="connsiteY164" fmla="*/ 268941 h 4016188"/>
                      <a:gd name="connsiteX165" fmla="*/ 959224 w 4061012"/>
                      <a:gd name="connsiteY165" fmla="*/ 242047 h 4016188"/>
                      <a:gd name="connsiteX166" fmla="*/ 995082 w 4061012"/>
                      <a:gd name="connsiteY166" fmla="*/ 188259 h 4016188"/>
                      <a:gd name="connsiteX167" fmla="*/ 1013012 w 4061012"/>
                      <a:gd name="connsiteY167" fmla="*/ 161365 h 4016188"/>
                      <a:gd name="connsiteX168" fmla="*/ 1075765 w 4061012"/>
                      <a:gd name="connsiteY168" fmla="*/ 89647 h 4016188"/>
                      <a:gd name="connsiteX169" fmla="*/ 1174377 w 4061012"/>
                      <a:gd name="connsiteY169" fmla="*/ 0 h 4016188"/>
                      <a:gd name="connsiteX170" fmla="*/ 1353671 w 4061012"/>
                      <a:gd name="connsiteY170" fmla="*/ 62753 h 4016188"/>
                      <a:gd name="connsiteX171" fmla="*/ 1497106 w 4061012"/>
                      <a:gd name="connsiteY171" fmla="*/ 125506 h 4016188"/>
                      <a:gd name="connsiteX172" fmla="*/ 1559859 w 4061012"/>
                      <a:gd name="connsiteY172" fmla="*/ 161365 h 4016188"/>
                      <a:gd name="connsiteX173" fmla="*/ 1649506 w 4061012"/>
                      <a:gd name="connsiteY173" fmla="*/ 107577 h 4016188"/>
                      <a:gd name="connsiteX174" fmla="*/ 1694329 w 4061012"/>
                      <a:gd name="connsiteY174" fmla="*/ 62753 h 4016188"/>
                      <a:gd name="connsiteX175" fmla="*/ 1712259 w 4061012"/>
                      <a:gd name="connsiteY175" fmla="*/ 44824 h 4016188"/>
                      <a:gd name="connsiteX176" fmla="*/ 1909482 w 4061012"/>
                      <a:gd name="connsiteY176" fmla="*/ 44824 h 401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4061012" h="4016188">
                        <a:moveTo>
                          <a:pt x="1855694" y="53788"/>
                        </a:moveTo>
                        <a:cubicBezTo>
                          <a:pt x="1886658" y="55078"/>
                          <a:pt x="2079133" y="58144"/>
                          <a:pt x="2151529" y="71718"/>
                        </a:cubicBezTo>
                        <a:cubicBezTo>
                          <a:pt x="2372461" y="113143"/>
                          <a:pt x="2043175" y="68258"/>
                          <a:pt x="2286000" y="98612"/>
                        </a:cubicBezTo>
                        <a:cubicBezTo>
                          <a:pt x="2303929" y="104588"/>
                          <a:pt x="2322027" y="110082"/>
                          <a:pt x="2339788" y="116541"/>
                        </a:cubicBezTo>
                        <a:cubicBezTo>
                          <a:pt x="2379007" y="130802"/>
                          <a:pt x="2396536" y="141934"/>
                          <a:pt x="2438400" y="152400"/>
                        </a:cubicBezTo>
                        <a:cubicBezTo>
                          <a:pt x="2456034" y="156808"/>
                          <a:pt x="2474259" y="158377"/>
                          <a:pt x="2492188" y="161365"/>
                        </a:cubicBezTo>
                        <a:cubicBezTo>
                          <a:pt x="2507129" y="167341"/>
                          <a:pt x="2522619" y="172097"/>
                          <a:pt x="2537012" y="179294"/>
                        </a:cubicBezTo>
                        <a:cubicBezTo>
                          <a:pt x="2546649" y="184112"/>
                          <a:pt x="2554269" y="192406"/>
                          <a:pt x="2563906" y="197224"/>
                        </a:cubicBezTo>
                        <a:cubicBezTo>
                          <a:pt x="2578299" y="204421"/>
                          <a:pt x="2594024" y="208618"/>
                          <a:pt x="2608729" y="215153"/>
                        </a:cubicBezTo>
                        <a:cubicBezTo>
                          <a:pt x="2620941" y="220580"/>
                          <a:pt x="2631788" y="229242"/>
                          <a:pt x="2644588" y="233082"/>
                        </a:cubicBezTo>
                        <a:cubicBezTo>
                          <a:pt x="2661998" y="238305"/>
                          <a:pt x="2680447" y="239059"/>
                          <a:pt x="2698377" y="242047"/>
                        </a:cubicBezTo>
                        <a:cubicBezTo>
                          <a:pt x="2707342" y="248024"/>
                          <a:pt x="2715916" y="254631"/>
                          <a:pt x="2725271" y="259977"/>
                        </a:cubicBezTo>
                        <a:cubicBezTo>
                          <a:pt x="2753165" y="275916"/>
                          <a:pt x="2764201" y="275983"/>
                          <a:pt x="2788024" y="295835"/>
                        </a:cubicBezTo>
                        <a:cubicBezTo>
                          <a:pt x="2797764" y="303951"/>
                          <a:pt x="2804910" y="314946"/>
                          <a:pt x="2814918" y="322730"/>
                        </a:cubicBezTo>
                        <a:cubicBezTo>
                          <a:pt x="2831927" y="335959"/>
                          <a:pt x="2853469" y="343351"/>
                          <a:pt x="2868706" y="358588"/>
                        </a:cubicBezTo>
                        <a:cubicBezTo>
                          <a:pt x="2947277" y="437159"/>
                          <a:pt x="2847609" y="341007"/>
                          <a:pt x="2922494" y="403412"/>
                        </a:cubicBezTo>
                        <a:cubicBezTo>
                          <a:pt x="3010610" y="476843"/>
                          <a:pt x="2896801" y="386683"/>
                          <a:pt x="2967318" y="457200"/>
                        </a:cubicBezTo>
                        <a:cubicBezTo>
                          <a:pt x="2974937" y="464819"/>
                          <a:pt x="2985445" y="468868"/>
                          <a:pt x="2994212" y="475130"/>
                        </a:cubicBezTo>
                        <a:cubicBezTo>
                          <a:pt x="3006370" y="483814"/>
                          <a:pt x="3017639" y="493736"/>
                          <a:pt x="3030071" y="502024"/>
                        </a:cubicBezTo>
                        <a:cubicBezTo>
                          <a:pt x="3044569" y="511689"/>
                          <a:pt x="3060715" y="518791"/>
                          <a:pt x="3074894" y="528918"/>
                        </a:cubicBezTo>
                        <a:cubicBezTo>
                          <a:pt x="3081772" y="533831"/>
                          <a:pt x="3085576" y="542499"/>
                          <a:pt x="3092824" y="546847"/>
                        </a:cubicBezTo>
                        <a:cubicBezTo>
                          <a:pt x="3100927" y="551709"/>
                          <a:pt x="3111266" y="551586"/>
                          <a:pt x="3119718" y="555812"/>
                        </a:cubicBezTo>
                        <a:cubicBezTo>
                          <a:pt x="3181626" y="586766"/>
                          <a:pt x="3107842" y="564048"/>
                          <a:pt x="3182471" y="582706"/>
                        </a:cubicBezTo>
                        <a:cubicBezTo>
                          <a:pt x="3247378" y="625978"/>
                          <a:pt x="3216985" y="608928"/>
                          <a:pt x="3272118" y="636494"/>
                        </a:cubicBezTo>
                        <a:cubicBezTo>
                          <a:pt x="3315399" y="679777"/>
                          <a:pt x="3260408" y="627129"/>
                          <a:pt x="3316941" y="672353"/>
                        </a:cubicBezTo>
                        <a:cubicBezTo>
                          <a:pt x="3323541" y="677633"/>
                          <a:pt x="3327838" y="685594"/>
                          <a:pt x="3334871" y="690282"/>
                        </a:cubicBezTo>
                        <a:cubicBezTo>
                          <a:pt x="3345990" y="697695"/>
                          <a:pt x="3359610" y="700799"/>
                          <a:pt x="3370729" y="708212"/>
                        </a:cubicBezTo>
                        <a:cubicBezTo>
                          <a:pt x="3377762" y="712900"/>
                          <a:pt x="3381781" y="721228"/>
                          <a:pt x="3388659" y="726141"/>
                        </a:cubicBezTo>
                        <a:cubicBezTo>
                          <a:pt x="3402838" y="736268"/>
                          <a:pt x="3419997" y="742001"/>
                          <a:pt x="3433482" y="753035"/>
                        </a:cubicBezTo>
                        <a:cubicBezTo>
                          <a:pt x="3453107" y="769092"/>
                          <a:pt x="3466173" y="792759"/>
                          <a:pt x="3487271" y="806824"/>
                        </a:cubicBezTo>
                        <a:cubicBezTo>
                          <a:pt x="3519607" y="828381"/>
                          <a:pt x="3543391" y="841697"/>
                          <a:pt x="3567953" y="878541"/>
                        </a:cubicBezTo>
                        <a:cubicBezTo>
                          <a:pt x="3612467" y="945313"/>
                          <a:pt x="3555256" y="863304"/>
                          <a:pt x="3612777" y="932330"/>
                        </a:cubicBezTo>
                        <a:cubicBezTo>
                          <a:pt x="3619674" y="940607"/>
                          <a:pt x="3623088" y="951606"/>
                          <a:pt x="3630706" y="959224"/>
                        </a:cubicBezTo>
                        <a:cubicBezTo>
                          <a:pt x="3682505" y="1011023"/>
                          <a:pt x="3633089" y="937955"/>
                          <a:pt x="3684494" y="1004047"/>
                        </a:cubicBezTo>
                        <a:cubicBezTo>
                          <a:pt x="3697724" y="1021056"/>
                          <a:pt x="3705116" y="1042598"/>
                          <a:pt x="3720353" y="1057835"/>
                        </a:cubicBezTo>
                        <a:cubicBezTo>
                          <a:pt x="3735294" y="1072776"/>
                          <a:pt x="3753456" y="1085077"/>
                          <a:pt x="3765177" y="1102659"/>
                        </a:cubicBezTo>
                        <a:cubicBezTo>
                          <a:pt x="3820189" y="1185179"/>
                          <a:pt x="3732017" y="1056728"/>
                          <a:pt x="3818965" y="1165412"/>
                        </a:cubicBezTo>
                        <a:cubicBezTo>
                          <a:pt x="3832426" y="1182238"/>
                          <a:pt x="3839587" y="1203963"/>
                          <a:pt x="3854824" y="1219200"/>
                        </a:cubicBezTo>
                        <a:cubicBezTo>
                          <a:pt x="3860800" y="1225177"/>
                          <a:pt x="3867840" y="1230252"/>
                          <a:pt x="3872753" y="1237130"/>
                        </a:cubicBezTo>
                        <a:cubicBezTo>
                          <a:pt x="3924818" y="1310022"/>
                          <a:pt x="3877226" y="1259533"/>
                          <a:pt x="3917577" y="1299882"/>
                        </a:cubicBezTo>
                        <a:cubicBezTo>
                          <a:pt x="3924643" y="1328149"/>
                          <a:pt x="3925858" y="1336907"/>
                          <a:pt x="3935506" y="1362635"/>
                        </a:cubicBezTo>
                        <a:cubicBezTo>
                          <a:pt x="3941156" y="1377703"/>
                          <a:pt x="3948346" y="1392193"/>
                          <a:pt x="3953435" y="1407459"/>
                        </a:cubicBezTo>
                        <a:cubicBezTo>
                          <a:pt x="3957331" y="1419148"/>
                          <a:pt x="3958860" y="1431517"/>
                          <a:pt x="3962400" y="1443318"/>
                        </a:cubicBezTo>
                        <a:cubicBezTo>
                          <a:pt x="3967831" y="1461420"/>
                          <a:pt x="3977222" y="1478464"/>
                          <a:pt x="3980329" y="1497106"/>
                        </a:cubicBezTo>
                        <a:cubicBezTo>
                          <a:pt x="3983317" y="1515035"/>
                          <a:pt x="3986723" y="1532900"/>
                          <a:pt x="3989294" y="1550894"/>
                        </a:cubicBezTo>
                        <a:cubicBezTo>
                          <a:pt x="3993300" y="1578934"/>
                          <a:pt x="3995733" y="1627829"/>
                          <a:pt x="4007224" y="1658471"/>
                        </a:cubicBezTo>
                        <a:cubicBezTo>
                          <a:pt x="4011916" y="1670984"/>
                          <a:pt x="4019177" y="1682377"/>
                          <a:pt x="4025153" y="1694330"/>
                        </a:cubicBezTo>
                        <a:cubicBezTo>
                          <a:pt x="4028141" y="1745130"/>
                          <a:pt x="4027536" y="1796270"/>
                          <a:pt x="4034118" y="1846730"/>
                        </a:cubicBezTo>
                        <a:cubicBezTo>
                          <a:pt x="4036562" y="1865470"/>
                          <a:pt x="4047463" y="1882183"/>
                          <a:pt x="4052047" y="1900518"/>
                        </a:cubicBezTo>
                        <a:lnTo>
                          <a:pt x="4061012" y="1936377"/>
                        </a:lnTo>
                        <a:cubicBezTo>
                          <a:pt x="4054375" y="2035932"/>
                          <a:pt x="4062079" y="2040213"/>
                          <a:pt x="4043082" y="2106706"/>
                        </a:cubicBezTo>
                        <a:cubicBezTo>
                          <a:pt x="4040486" y="2115792"/>
                          <a:pt x="4038344" y="2125148"/>
                          <a:pt x="4034118" y="2133600"/>
                        </a:cubicBezTo>
                        <a:cubicBezTo>
                          <a:pt x="4029300" y="2143237"/>
                          <a:pt x="4022165" y="2151529"/>
                          <a:pt x="4016188" y="2160494"/>
                        </a:cubicBezTo>
                        <a:cubicBezTo>
                          <a:pt x="3983499" y="2258569"/>
                          <a:pt x="4035633" y="2110019"/>
                          <a:pt x="3989294" y="2214282"/>
                        </a:cubicBezTo>
                        <a:cubicBezTo>
                          <a:pt x="3981618" y="2231553"/>
                          <a:pt x="3977341" y="2250141"/>
                          <a:pt x="3971365" y="2268071"/>
                        </a:cubicBezTo>
                        <a:cubicBezTo>
                          <a:pt x="3968377" y="2277036"/>
                          <a:pt x="3966626" y="2286513"/>
                          <a:pt x="3962400" y="2294965"/>
                        </a:cubicBezTo>
                        <a:lnTo>
                          <a:pt x="3944471" y="2330824"/>
                        </a:lnTo>
                        <a:cubicBezTo>
                          <a:pt x="3936299" y="2388023"/>
                          <a:pt x="3932290" y="2424376"/>
                          <a:pt x="3917577" y="2483224"/>
                        </a:cubicBezTo>
                        <a:cubicBezTo>
                          <a:pt x="3914589" y="2495177"/>
                          <a:pt x="3911028" y="2507001"/>
                          <a:pt x="3908612" y="2519082"/>
                        </a:cubicBezTo>
                        <a:cubicBezTo>
                          <a:pt x="3898917" y="2567553"/>
                          <a:pt x="3903177" y="2567079"/>
                          <a:pt x="3890682" y="2608730"/>
                        </a:cubicBezTo>
                        <a:cubicBezTo>
                          <a:pt x="3885251" y="2626832"/>
                          <a:pt x="3881205" y="2645614"/>
                          <a:pt x="3872753" y="2662518"/>
                        </a:cubicBezTo>
                        <a:cubicBezTo>
                          <a:pt x="3866777" y="2674471"/>
                          <a:pt x="3860088" y="2686094"/>
                          <a:pt x="3854824" y="2698377"/>
                        </a:cubicBezTo>
                        <a:cubicBezTo>
                          <a:pt x="3851102" y="2707063"/>
                          <a:pt x="3848455" y="2716185"/>
                          <a:pt x="3845859" y="2725271"/>
                        </a:cubicBezTo>
                        <a:cubicBezTo>
                          <a:pt x="3842474" y="2737118"/>
                          <a:pt x="3841747" y="2749805"/>
                          <a:pt x="3836894" y="2761130"/>
                        </a:cubicBezTo>
                        <a:cubicBezTo>
                          <a:pt x="3832650" y="2771033"/>
                          <a:pt x="3824311" y="2778669"/>
                          <a:pt x="3818965" y="2788024"/>
                        </a:cubicBezTo>
                        <a:cubicBezTo>
                          <a:pt x="3812335" y="2799627"/>
                          <a:pt x="3806299" y="2811599"/>
                          <a:pt x="3801035" y="2823882"/>
                        </a:cubicBezTo>
                        <a:cubicBezTo>
                          <a:pt x="3787956" y="2854401"/>
                          <a:pt x="3791161" y="2881266"/>
                          <a:pt x="3756212" y="2904565"/>
                        </a:cubicBezTo>
                        <a:lnTo>
                          <a:pt x="3729318" y="2922494"/>
                        </a:lnTo>
                        <a:lnTo>
                          <a:pt x="3693459" y="2976282"/>
                        </a:lnTo>
                        <a:cubicBezTo>
                          <a:pt x="3687482" y="2985247"/>
                          <a:pt x="3683148" y="2995558"/>
                          <a:pt x="3675529" y="3003177"/>
                        </a:cubicBezTo>
                        <a:lnTo>
                          <a:pt x="3648635" y="3030071"/>
                        </a:lnTo>
                        <a:cubicBezTo>
                          <a:pt x="3645647" y="3039036"/>
                          <a:pt x="3645341" y="3049405"/>
                          <a:pt x="3639671" y="3056965"/>
                        </a:cubicBezTo>
                        <a:cubicBezTo>
                          <a:pt x="3626993" y="3073869"/>
                          <a:pt x="3594847" y="3101788"/>
                          <a:pt x="3594847" y="3101788"/>
                        </a:cubicBezTo>
                        <a:cubicBezTo>
                          <a:pt x="3591859" y="3110753"/>
                          <a:pt x="3590570" y="3120477"/>
                          <a:pt x="3585882" y="3128682"/>
                        </a:cubicBezTo>
                        <a:cubicBezTo>
                          <a:pt x="3569640" y="3157105"/>
                          <a:pt x="3554933" y="3163687"/>
                          <a:pt x="3541059" y="3191435"/>
                        </a:cubicBezTo>
                        <a:cubicBezTo>
                          <a:pt x="3536833" y="3199887"/>
                          <a:pt x="3536619" y="3210034"/>
                          <a:pt x="3532094" y="3218330"/>
                        </a:cubicBezTo>
                        <a:cubicBezTo>
                          <a:pt x="3518595" y="3243079"/>
                          <a:pt x="3502406" y="3266264"/>
                          <a:pt x="3487271" y="3290047"/>
                        </a:cubicBezTo>
                        <a:cubicBezTo>
                          <a:pt x="3481487" y="3299137"/>
                          <a:pt x="3469341" y="3316941"/>
                          <a:pt x="3469341" y="3316941"/>
                        </a:cubicBezTo>
                        <a:cubicBezTo>
                          <a:pt x="3466353" y="3325906"/>
                          <a:pt x="3465239" y="3335732"/>
                          <a:pt x="3460377" y="3343835"/>
                        </a:cubicBezTo>
                        <a:cubicBezTo>
                          <a:pt x="3456028" y="3351083"/>
                          <a:pt x="3447858" y="3355272"/>
                          <a:pt x="3442447" y="3361765"/>
                        </a:cubicBezTo>
                        <a:cubicBezTo>
                          <a:pt x="3432882" y="3373243"/>
                          <a:pt x="3424237" y="3385466"/>
                          <a:pt x="3415553" y="3397624"/>
                        </a:cubicBezTo>
                        <a:cubicBezTo>
                          <a:pt x="3409291" y="3406391"/>
                          <a:pt x="3403886" y="3415751"/>
                          <a:pt x="3397624" y="3424518"/>
                        </a:cubicBezTo>
                        <a:cubicBezTo>
                          <a:pt x="3383876" y="3443765"/>
                          <a:pt x="3364875" y="3466139"/>
                          <a:pt x="3352800" y="3487271"/>
                        </a:cubicBezTo>
                        <a:cubicBezTo>
                          <a:pt x="3346170" y="3498874"/>
                          <a:pt x="3342638" y="3512255"/>
                          <a:pt x="3334871" y="3523130"/>
                        </a:cubicBezTo>
                        <a:cubicBezTo>
                          <a:pt x="3308211" y="3560455"/>
                          <a:pt x="3311852" y="3540602"/>
                          <a:pt x="3281082" y="3567953"/>
                        </a:cubicBezTo>
                        <a:cubicBezTo>
                          <a:pt x="3262131" y="3584798"/>
                          <a:pt x="3241359" y="3600643"/>
                          <a:pt x="3227294" y="3621741"/>
                        </a:cubicBezTo>
                        <a:cubicBezTo>
                          <a:pt x="3221318" y="3630706"/>
                          <a:pt x="3216460" y="3640527"/>
                          <a:pt x="3209365" y="3648635"/>
                        </a:cubicBezTo>
                        <a:cubicBezTo>
                          <a:pt x="3195451" y="3664537"/>
                          <a:pt x="3177219" y="3676555"/>
                          <a:pt x="3164541" y="3693459"/>
                        </a:cubicBezTo>
                        <a:cubicBezTo>
                          <a:pt x="3155576" y="3705412"/>
                          <a:pt x="3148212" y="3718753"/>
                          <a:pt x="3137647" y="3729318"/>
                        </a:cubicBezTo>
                        <a:cubicBezTo>
                          <a:pt x="3130029" y="3736936"/>
                          <a:pt x="3118933" y="3740235"/>
                          <a:pt x="3110753" y="3747247"/>
                        </a:cubicBezTo>
                        <a:cubicBezTo>
                          <a:pt x="3097918" y="3758248"/>
                          <a:pt x="3086847" y="3771153"/>
                          <a:pt x="3074894" y="3783106"/>
                        </a:cubicBezTo>
                        <a:cubicBezTo>
                          <a:pt x="3065929" y="3792071"/>
                          <a:pt x="3058549" y="3802967"/>
                          <a:pt x="3048000" y="3810000"/>
                        </a:cubicBezTo>
                        <a:cubicBezTo>
                          <a:pt x="3039035" y="3815977"/>
                          <a:pt x="3029383" y="3821032"/>
                          <a:pt x="3021106" y="3827930"/>
                        </a:cubicBezTo>
                        <a:cubicBezTo>
                          <a:pt x="3011367" y="3836046"/>
                          <a:pt x="3003952" y="3846708"/>
                          <a:pt x="2994212" y="3854824"/>
                        </a:cubicBezTo>
                        <a:cubicBezTo>
                          <a:pt x="2985935" y="3861721"/>
                          <a:pt x="2975731" y="3866023"/>
                          <a:pt x="2967318" y="3872753"/>
                        </a:cubicBezTo>
                        <a:cubicBezTo>
                          <a:pt x="2960718" y="3878033"/>
                          <a:pt x="2956421" y="3885994"/>
                          <a:pt x="2949388" y="3890682"/>
                        </a:cubicBezTo>
                        <a:cubicBezTo>
                          <a:pt x="2918054" y="3911571"/>
                          <a:pt x="2912163" y="3907722"/>
                          <a:pt x="2877671" y="3917577"/>
                        </a:cubicBezTo>
                        <a:cubicBezTo>
                          <a:pt x="2846888" y="3926372"/>
                          <a:pt x="2846799" y="3928530"/>
                          <a:pt x="2814918" y="3944471"/>
                        </a:cubicBezTo>
                        <a:cubicBezTo>
                          <a:pt x="2785036" y="3941483"/>
                          <a:pt x="2754953" y="3940073"/>
                          <a:pt x="2725271" y="3935506"/>
                        </a:cubicBezTo>
                        <a:cubicBezTo>
                          <a:pt x="2677128" y="3928099"/>
                          <a:pt x="2716893" y="3929438"/>
                          <a:pt x="2680447" y="3908612"/>
                        </a:cubicBezTo>
                        <a:cubicBezTo>
                          <a:pt x="2666475" y="3900628"/>
                          <a:pt x="2650329" y="3897218"/>
                          <a:pt x="2635624" y="3890682"/>
                        </a:cubicBezTo>
                        <a:cubicBezTo>
                          <a:pt x="2623412" y="3885254"/>
                          <a:pt x="2611718" y="3878729"/>
                          <a:pt x="2599765" y="3872753"/>
                        </a:cubicBezTo>
                        <a:cubicBezTo>
                          <a:pt x="2448693" y="3889538"/>
                          <a:pt x="2477608" y="3877239"/>
                          <a:pt x="2375647" y="3908612"/>
                        </a:cubicBezTo>
                        <a:cubicBezTo>
                          <a:pt x="2357584" y="3914170"/>
                          <a:pt x="2339230" y="3919096"/>
                          <a:pt x="2321859" y="3926541"/>
                        </a:cubicBezTo>
                        <a:cubicBezTo>
                          <a:pt x="2297292" y="3937070"/>
                          <a:pt x="2275840" y="3955057"/>
                          <a:pt x="2250141" y="3962400"/>
                        </a:cubicBezTo>
                        <a:cubicBezTo>
                          <a:pt x="2048474" y="4020021"/>
                          <a:pt x="2284287" y="3948475"/>
                          <a:pt x="2151529" y="3998259"/>
                        </a:cubicBezTo>
                        <a:cubicBezTo>
                          <a:pt x="2137053" y="4003688"/>
                          <a:pt x="2083027" y="4013752"/>
                          <a:pt x="2070847" y="4016188"/>
                        </a:cubicBezTo>
                        <a:cubicBezTo>
                          <a:pt x="2008094" y="4010212"/>
                          <a:pt x="1944991" y="4007174"/>
                          <a:pt x="1882588" y="3998259"/>
                        </a:cubicBezTo>
                        <a:cubicBezTo>
                          <a:pt x="1857051" y="3994611"/>
                          <a:pt x="1792355" y="3970293"/>
                          <a:pt x="1766047" y="3962400"/>
                        </a:cubicBezTo>
                        <a:cubicBezTo>
                          <a:pt x="1754246" y="3958860"/>
                          <a:pt x="1741513" y="3958288"/>
                          <a:pt x="1730188" y="3953435"/>
                        </a:cubicBezTo>
                        <a:cubicBezTo>
                          <a:pt x="1699480" y="3940274"/>
                          <a:pt x="1668339" y="3927145"/>
                          <a:pt x="1640541" y="3908612"/>
                        </a:cubicBezTo>
                        <a:cubicBezTo>
                          <a:pt x="1619206" y="3894388"/>
                          <a:pt x="1590450" y="3874601"/>
                          <a:pt x="1568824" y="3863788"/>
                        </a:cubicBezTo>
                        <a:cubicBezTo>
                          <a:pt x="1560372" y="3859562"/>
                          <a:pt x="1550894" y="3857812"/>
                          <a:pt x="1541929" y="3854824"/>
                        </a:cubicBezTo>
                        <a:cubicBezTo>
                          <a:pt x="1472043" y="3784934"/>
                          <a:pt x="1587552" y="3898105"/>
                          <a:pt x="1497106" y="3818965"/>
                        </a:cubicBezTo>
                        <a:cubicBezTo>
                          <a:pt x="1481204" y="3805051"/>
                          <a:pt x="1465662" y="3790495"/>
                          <a:pt x="1452282" y="3774141"/>
                        </a:cubicBezTo>
                        <a:cubicBezTo>
                          <a:pt x="1425388" y="3741271"/>
                          <a:pt x="1401630" y="3705562"/>
                          <a:pt x="1371600" y="3675530"/>
                        </a:cubicBezTo>
                        <a:cubicBezTo>
                          <a:pt x="1365624" y="3669553"/>
                          <a:pt x="1361365" y="3661098"/>
                          <a:pt x="1353671" y="3657600"/>
                        </a:cubicBezTo>
                        <a:cubicBezTo>
                          <a:pt x="1318423" y="3641578"/>
                          <a:pt x="1249543" y="3624872"/>
                          <a:pt x="1210235" y="3612777"/>
                        </a:cubicBezTo>
                        <a:lnTo>
                          <a:pt x="1039906" y="3558988"/>
                        </a:lnTo>
                        <a:cubicBezTo>
                          <a:pt x="1024640" y="3553899"/>
                          <a:pt x="1009475" y="3548256"/>
                          <a:pt x="995082" y="3541059"/>
                        </a:cubicBezTo>
                        <a:cubicBezTo>
                          <a:pt x="973533" y="3530285"/>
                          <a:pt x="953587" y="3516537"/>
                          <a:pt x="932329" y="3505200"/>
                        </a:cubicBezTo>
                        <a:cubicBezTo>
                          <a:pt x="908746" y="3492622"/>
                          <a:pt x="879511" y="3488240"/>
                          <a:pt x="860612" y="3469341"/>
                        </a:cubicBezTo>
                        <a:cubicBezTo>
                          <a:pt x="848659" y="3457388"/>
                          <a:pt x="837387" y="3444712"/>
                          <a:pt x="824753" y="3433482"/>
                        </a:cubicBezTo>
                        <a:cubicBezTo>
                          <a:pt x="810452" y="3420770"/>
                          <a:pt x="793459" y="3411154"/>
                          <a:pt x="779929" y="3397624"/>
                        </a:cubicBezTo>
                        <a:cubicBezTo>
                          <a:pt x="737346" y="3355041"/>
                          <a:pt x="743834" y="3354260"/>
                          <a:pt x="717177" y="3316941"/>
                        </a:cubicBezTo>
                        <a:cubicBezTo>
                          <a:pt x="708492" y="3304783"/>
                          <a:pt x="699247" y="3293035"/>
                          <a:pt x="690282" y="3281082"/>
                        </a:cubicBezTo>
                        <a:cubicBezTo>
                          <a:pt x="671879" y="3207468"/>
                          <a:pt x="675080" y="3208739"/>
                          <a:pt x="645459" y="3137647"/>
                        </a:cubicBezTo>
                        <a:cubicBezTo>
                          <a:pt x="625387" y="3089474"/>
                          <a:pt x="609556" y="3038962"/>
                          <a:pt x="582706" y="2994212"/>
                        </a:cubicBezTo>
                        <a:cubicBezTo>
                          <a:pt x="573741" y="2979271"/>
                          <a:pt x="562574" y="2965447"/>
                          <a:pt x="555812" y="2949388"/>
                        </a:cubicBezTo>
                        <a:cubicBezTo>
                          <a:pt x="538573" y="2908446"/>
                          <a:pt x="528074" y="2864888"/>
                          <a:pt x="510988" y="2823882"/>
                        </a:cubicBezTo>
                        <a:cubicBezTo>
                          <a:pt x="483940" y="2758967"/>
                          <a:pt x="462153" y="2729869"/>
                          <a:pt x="430306" y="2671482"/>
                        </a:cubicBezTo>
                        <a:cubicBezTo>
                          <a:pt x="423907" y="2659750"/>
                          <a:pt x="420040" y="2646572"/>
                          <a:pt x="412377" y="2635624"/>
                        </a:cubicBezTo>
                        <a:cubicBezTo>
                          <a:pt x="398993" y="2616504"/>
                          <a:pt x="383324" y="2599040"/>
                          <a:pt x="367553" y="2581835"/>
                        </a:cubicBezTo>
                        <a:cubicBezTo>
                          <a:pt x="350419" y="2563144"/>
                          <a:pt x="327830" y="2549144"/>
                          <a:pt x="313765" y="2528047"/>
                        </a:cubicBezTo>
                        <a:cubicBezTo>
                          <a:pt x="301153" y="2509129"/>
                          <a:pt x="288921" y="2486974"/>
                          <a:pt x="268941" y="2474259"/>
                        </a:cubicBezTo>
                        <a:cubicBezTo>
                          <a:pt x="221213" y="2443886"/>
                          <a:pt x="136527" y="2415454"/>
                          <a:pt x="89647" y="2393577"/>
                        </a:cubicBezTo>
                        <a:cubicBezTo>
                          <a:pt x="79883" y="2389021"/>
                          <a:pt x="71718" y="2381624"/>
                          <a:pt x="62753" y="2375647"/>
                        </a:cubicBezTo>
                        <a:cubicBezTo>
                          <a:pt x="56777" y="2366682"/>
                          <a:pt x="49642" y="2358390"/>
                          <a:pt x="44824" y="2348753"/>
                        </a:cubicBezTo>
                        <a:cubicBezTo>
                          <a:pt x="25166" y="2309437"/>
                          <a:pt x="26328" y="2301099"/>
                          <a:pt x="17929" y="2259106"/>
                        </a:cubicBezTo>
                        <a:cubicBezTo>
                          <a:pt x="1761" y="2097418"/>
                          <a:pt x="0" y="2100990"/>
                          <a:pt x="0" y="1864659"/>
                        </a:cubicBezTo>
                        <a:cubicBezTo>
                          <a:pt x="0" y="1831653"/>
                          <a:pt x="461" y="1797939"/>
                          <a:pt x="8965" y="1766047"/>
                        </a:cubicBezTo>
                        <a:cubicBezTo>
                          <a:pt x="12815" y="1751610"/>
                          <a:pt x="25808" y="1741244"/>
                          <a:pt x="35859" y="1730188"/>
                        </a:cubicBezTo>
                        <a:cubicBezTo>
                          <a:pt x="55758" y="1708299"/>
                          <a:pt x="77694" y="1688353"/>
                          <a:pt x="98612" y="1667435"/>
                        </a:cubicBezTo>
                        <a:lnTo>
                          <a:pt x="152400" y="1613647"/>
                        </a:lnTo>
                        <a:cubicBezTo>
                          <a:pt x="161365" y="1604682"/>
                          <a:pt x="168745" y="1593785"/>
                          <a:pt x="179294" y="1586753"/>
                        </a:cubicBezTo>
                        <a:cubicBezTo>
                          <a:pt x="207938" y="1567657"/>
                          <a:pt x="208923" y="1569540"/>
                          <a:pt x="233082" y="1541930"/>
                        </a:cubicBezTo>
                        <a:cubicBezTo>
                          <a:pt x="284632" y="1483015"/>
                          <a:pt x="254720" y="1513955"/>
                          <a:pt x="295835" y="1452282"/>
                        </a:cubicBezTo>
                        <a:cubicBezTo>
                          <a:pt x="304123" y="1439850"/>
                          <a:pt x="313764" y="1428377"/>
                          <a:pt x="322729" y="1416424"/>
                        </a:cubicBezTo>
                        <a:cubicBezTo>
                          <a:pt x="335823" y="1311673"/>
                          <a:pt x="334680" y="1359625"/>
                          <a:pt x="322729" y="1228165"/>
                        </a:cubicBezTo>
                        <a:cubicBezTo>
                          <a:pt x="320279" y="1201216"/>
                          <a:pt x="318468" y="1174130"/>
                          <a:pt x="313765" y="1147482"/>
                        </a:cubicBezTo>
                        <a:cubicBezTo>
                          <a:pt x="309483" y="1123215"/>
                          <a:pt x="295835" y="1075765"/>
                          <a:pt x="295835" y="1075765"/>
                        </a:cubicBezTo>
                        <a:cubicBezTo>
                          <a:pt x="304800" y="1036918"/>
                          <a:pt x="307634" y="996124"/>
                          <a:pt x="322729" y="959224"/>
                        </a:cubicBezTo>
                        <a:cubicBezTo>
                          <a:pt x="334968" y="929308"/>
                          <a:pt x="358588" y="905435"/>
                          <a:pt x="376518" y="878541"/>
                        </a:cubicBezTo>
                        <a:cubicBezTo>
                          <a:pt x="446975" y="772857"/>
                          <a:pt x="375132" y="876483"/>
                          <a:pt x="457200" y="770965"/>
                        </a:cubicBezTo>
                        <a:cubicBezTo>
                          <a:pt x="463815" y="762460"/>
                          <a:pt x="467511" y="751689"/>
                          <a:pt x="475129" y="744071"/>
                        </a:cubicBezTo>
                        <a:cubicBezTo>
                          <a:pt x="488659" y="730541"/>
                          <a:pt x="505652" y="720924"/>
                          <a:pt x="519953" y="708212"/>
                        </a:cubicBezTo>
                        <a:cubicBezTo>
                          <a:pt x="612214" y="626202"/>
                          <a:pt x="496724" y="722477"/>
                          <a:pt x="591671" y="627530"/>
                        </a:cubicBezTo>
                        <a:cubicBezTo>
                          <a:pt x="599290" y="619911"/>
                          <a:pt x="610512" y="616758"/>
                          <a:pt x="618565" y="609600"/>
                        </a:cubicBezTo>
                        <a:cubicBezTo>
                          <a:pt x="637516" y="592754"/>
                          <a:pt x="654424" y="573741"/>
                          <a:pt x="672353" y="555812"/>
                        </a:cubicBezTo>
                        <a:cubicBezTo>
                          <a:pt x="684306" y="543859"/>
                          <a:pt x="697652" y="533153"/>
                          <a:pt x="708212" y="519953"/>
                        </a:cubicBezTo>
                        <a:cubicBezTo>
                          <a:pt x="720165" y="505012"/>
                          <a:pt x="731471" y="489530"/>
                          <a:pt x="744071" y="475130"/>
                        </a:cubicBezTo>
                        <a:cubicBezTo>
                          <a:pt x="783610" y="429942"/>
                          <a:pt x="758371" y="464949"/>
                          <a:pt x="806824" y="421341"/>
                        </a:cubicBezTo>
                        <a:cubicBezTo>
                          <a:pt x="825671" y="404379"/>
                          <a:pt x="844772" y="387353"/>
                          <a:pt x="860612" y="367553"/>
                        </a:cubicBezTo>
                        <a:cubicBezTo>
                          <a:pt x="872565" y="352612"/>
                          <a:pt x="885217" y="338204"/>
                          <a:pt x="896471" y="322730"/>
                        </a:cubicBezTo>
                        <a:cubicBezTo>
                          <a:pt x="909145" y="305303"/>
                          <a:pt x="917092" y="284178"/>
                          <a:pt x="932329" y="268941"/>
                        </a:cubicBezTo>
                        <a:cubicBezTo>
                          <a:pt x="941294" y="259976"/>
                          <a:pt x="951440" y="252055"/>
                          <a:pt x="959224" y="242047"/>
                        </a:cubicBezTo>
                        <a:cubicBezTo>
                          <a:pt x="972453" y="225038"/>
                          <a:pt x="983129" y="206188"/>
                          <a:pt x="995082" y="188259"/>
                        </a:cubicBezTo>
                        <a:cubicBezTo>
                          <a:pt x="1001059" y="179294"/>
                          <a:pt x="1005393" y="168984"/>
                          <a:pt x="1013012" y="161365"/>
                        </a:cubicBezTo>
                        <a:cubicBezTo>
                          <a:pt x="1157208" y="17169"/>
                          <a:pt x="952310" y="225448"/>
                          <a:pt x="1075765" y="89647"/>
                        </a:cubicBezTo>
                        <a:cubicBezTo>
                          <a:pt x="1128135" y="32040"/>
                          <a:pt x="1125433" y="36708"/>
                          <a:pt x="1174377" y="0"/>
                        </a:cubicBezTo>
                        <a:cubicBezTo>
                          <a:pt x="1314093" y="17465"/>
                          <a:pt x="1177589" y="-7679"/>
                          <a:pt x="1353671" y="62753"/>
                        </a:cubicBezTo>
                        <a:cubicBezTo>
                          <a:pt x="1409076" y="84915"/>
                          <a:pt x="1435322" y="94614"/>
                          <a:pt x="1497106" y="125506"/>
                        </a:cubicBezTo>
                        <a:cubicBezTo>
                          <a:pt x="1518654" y="136280"/>
                          <a:pt x="1538941" y="149412"/>
                          <a:pt x="1559859" y="161365"/>
                        </a:cubicBezTo>
                        <a:cubicBezTo>
                          <a:pt x="1612791" y="140191"/>
                          <a:pt x="1603597" y="148895"/>
                          <a:pt x="1649506" y="107577"/>
                        </a:cubicBezTo>
                        <a:cubicBezTo>
                          <a:pt x="1665212" y="93442"/>
                          <a:pt x="1679388" y="77694"/>
                          <a:pt x="1694329" y="62753"/>
                        </a:cubicBezTo>
                        <a:cubicBezTo>
                          <a:pt x="1700306" y="56776"/>
                          <a:pt x="1703807" y="44824"/>
                          <a:pt x="1712259" y="44824"/>
                        </a:cubicBezTo>
                        <a:lnTo>
                          <a:pt x="1909482" y="44824"/>
                        </a:lnTo>
                      </a:path>
                    </a:pathLst>
                  </a:custGeom>
                  <ask:type>
                    <ask:lineSketchScribble/>
                  </ask:type>
                </ask:lineSketchStyleProps>
              </a:ext>
            </a:extLst>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7A3D23F5-EBC4-45F9-969C-CB185A2FD0C6}"/>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9" name="Picture 8">
            <a:extLst>
              <a:ext uri="{FF2B5EF4-FFF2-40B4-BE49-F238E27FC236}">
                <a16:creationId xmlns:a16="http://schemas.microsoft.com/office/drawing/2014/main" id="{7C726FE0-9211-4408-B09E-CA5B3C93E3C3}"/>
              </a:ext>
            </a:extLst>
          </p:cNvPr>
          <p:cNvPicPr>
            <a:picLocks noChangeAspect="1"/>
          </p:cNvPicPr>
          <p:nvPr/>
        </p:nvPicPr>
        <p:blipFill>
          <a:blip r:embed="rId4"/>
          <a:stretch>
            <a:fillRect/>
          </a:stretch>
        </p:blipFill>
        <p:spPr>
          <a:xfrm>
            <a:off x="204246" y="5905207"/>
            <a:ext cx="234974" cy="232913"/>
          </a:xfrm>
          <a:prstGeom prst="rect">
            <a:avLst/>
          </a:prstGeom>
        </p:spPr>
      </p:pic>
    </p:spTree>
    <p:extLst>
      <p:ext uri="{BB962C8B-B14F-4D97-AF65-F5344CB8AC3E}">
        <p14:creationId xmlns:p14="http://schemas.microsoft.com/office/powerpoint/2010/main" val="202997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0A218D-93A7-4A60-823B-620ECE690963}"/>
              </a:ext>
            </a:extLst>
          </p:cNvPr>
          <p:cNvSpPr>
            <a:spLocks noGrp="1"/>
          </p:cNvSpPr>
          <p:nvPr>
            <p:ph type="title"/>
          </p:nvPr>
        </p:nvSpPr>
        <p:spPr>
          <a:xfrm>
            <a:off x="838200" y="1857587"/>
            <a:ext cx="10515600" cy="1859603"/>
          </a:xfrm>
        </p:spPr>
        <p:txBody>
          <a:bodyPr/>
          <a:lstStyle/>
          <a:p>
            <a:pPr algn="ctr"/>
            <a:r>
              <a:rPr lang="en-US" sz="4800" b="1" dirty="0">
                <a:solidFill>
                  <a:srgbClr val="00B0F0"/>
                </a:solidFill>
              </a:rPr>
              <a:t>Farm to Table</a:t>
            </a:r>
          </a:p>
        </p:txBody>
      </p:sp>
      <p:pic>
        <p:nvPicPr>
          <p:cNvPr id="6" name="Picture 5">
            <a:extLst>
              <a:ext uri="{FF2B5EF4-FFF2-40B4-BE49-F238E27FC236}">
                <a16:creationId xmlns:a16="http://schemas.microsoft.com/office/drawing/2014/main" id="{91CEEE4D-E173-4D85-975B-735B43EC4FCD}"/>
              </a:ext>
            </a:extLst>
          </p:cNvPr>
          <p:cNvPicPr>
            <a:picLocks noChangeAspect="1"/>
          </p:cNvPicPr>
          <p:nvPr/>
        </p:nvPicPr>
        <p:blipFill>
          <a:blip r:embed="rId3"/>
          <a:stretch>
            <a:fillRect/>
          </a:stretch>
        </p:blipFill>
        <p:spPr>
          <a:xfrm>
            <a:off x="246629" y="3084556"/>
            <a:ext cx="5358488" cy="2975251"/>
          </a:xfrm>
          <a:prstGeom prst="ellipse">
            <a:avLst/>
          </a:prstGeom>
          <a:ln>
            <a:noFill/>
          </a:ln>
          <a:effectLst>
            <a:softEdge rad="112500"/>
          </a:effectLst>
        </p:spPr>
      </p:pic>
      <p:pic>
        <p:nvPicPr>
          <p:cNvPr id="7" name="Picture 6">
            <a:extLst>
              <a:ext uri="{FF2B5EF4-FFF2-40B4-BE49-F238E27FC236}">
                <a16:creationId xmlns:a16="http://schemas.microsoft.com/office/drawing/2014/main" id="{2DA9F8AA-C1F1-4612-9BCF-A70D81DAEDD7}"/>
              </a:ext>
            </a:extLst>
          </p:cNvPr>
          <p:cNvPicPr>
            <a:picLocks noChangeAspect="1"/>
          </p:cNvPicPr>
          <p:nvPr/>
        </p:nvPicPr>
        <p:blipFill>
          <a:blip r:embed="rId4"/>
          <a:stretch>
            <a:fillRect/>
          </a:stretch>
        </p:blipFill>
        <p:spPr>
          <a:xfrm>
            <a:off x="7224131" y="3010901"/>
            <a:ext cx="4274281" cy="3122562"/>
          </a:xfrm>
          <a:prstGeom prst="ellipse">
            <a:avLst/>
          </a:prstGeom>
          <a:ln>
            <a:noFill/>
          </a:ln>
          <a:effectLst>
            <a:softEdge rad="112500"/>
          </a:effectLst>
        </p:spPr>
      </p:pic>
      <p:sp>
        <p:nvSpPr>
          <p:cNvPr id="8" name="Title 1">
            <a:extLst>
              <a:ext uri="{FF2B5EF4-FFF2-40B4-BE49-F238E27FC236}">
                <a16:creationId xmlns:a16="http://schemas.microsoft.com/office/drawing/2014/main" id="{EA48D343-C54A-4DF6-9A0C-FCAB6FF30699}"/>
              </a:ext>
            </a:extLst>
          </p:cNvPr>
          <p:cNvSpPr txBox="1">
            <a:spLocks/>
          </p:cNvSpPr>
          <p:nvPr/>
        </p:nvSpPr>
        <p:spPr>
          <a:xfrm>
            <a:off x="0" y="67250"/>
            <a:ext cx="12192000" cy="2092751"/>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7600"/>
              </a:lnSpc>
            </a:pPr>
            <a:r>
              <a:rPr lang="en-US" sz="4800" cap="all" spc="200" dirty="0">
                <a:solidFill>
                  <a:schemeClr val="bg1"/>
                </a:solidFill>
                <a:latin typeface="Gotham Light" charset="0"/>
                <a:ea typeface="Gotham Light" charset="0"/>
                <a:cs typeface="Gotham Light" charset="0"/>
              </a:rPr>
              <a:t>How Business intelligence</a:t>
            </a:r>
          </a:p>
          <a:p>
            <a:pPr algn="ctr">
              <a:lnSpc>
                <a:spcPts val="7600"/>
              </a:lnSpc>
            </a:pPr>
            <a:r>
              <a:rPr lang="en-US" sz="4800" cap="all" spc="200" dirty="0">
                <a:solidFill>
                  <a:schemeClr val="bg1"/>
                </a:solidFill>
                <a:latin typeface="Gotham Light" charset="0"/>
                <a:ea typeface="Gotham Light" charset="0"/>
                <a:cs typeface="Gotham Light" charset="0"/>
              </a:rPr>
              <a:t> is smart</a:t>
            </a:r>
            <a:r>
              <a:rPr lang="en-US" sz="6600" cap="all" spc="200" dirty="0">
                <a:solidFill>
                  <a:schemeClr val="bg1"/>
                </a:solidFill>
                <a:latin typeface="Gotham Light" charset="0"/>
                <a:ea typeface="Gotham Light" charset="0"/>
                <a:cs typeface="Gotham Light" charset="0"/>
              </a:rPr>
              <a:t>.</a:t>
            </a:r>
            <a:endParaRPr lang="en-US" sz="4800" cap="all" spc="200" dirty="0">
              <a:solidFill>
                <a:schemeClr val="bg1"/>
              </a:solidFill>
              <a:latin typeface="Gotham Light" charset="0"/>
              <a:ea typeface="Gotham Light" charset="0"/>
              <a:cs typeface="Gotham Light" charset="0"/>
            </a:endParaRPr>
          </a:p>
        </p:txBody>
      </p:sp>
      <p:sp>
        <p:nvSpPr>
          <p:cNvPr id="11" name="TextBox 10">
            <a:extLst>
              <a:ext uri="{FF2B5EF4-FFF2-40B4-BE49-F238E27FC236}">
                <a16:creationId xmlns:a16="http://schemas.microsoft.com/office/drawing/2014/main" id="{B5D971DD-964E-41F3-BBA8-68C55C105D8E}"/>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2" name="Picture 11">
            <a:extLst>
              <a:ext uri="{FF2B5EF4-FFF2-40B4-BE49-F238E27FC236}">
                <a16:creationId xmlns:a16="http://schemas.microsoft.com/office/drawing/2014/main" id="{583B5B08-332D-45E7-BE3C-AF5189DC3F0F}"/>
              </a:ext>
            </a:extLst>
          </p:cNvPr>
          <p:cNvPicPr>
            <a:picLocks noChangeAspect="1"/>
          </p:cNvPicPr>
          <p:nvPr/>
        </p:nvPicPr>
        <p:blipFill>
          <a:blip r:embed="rId5"/>
          <a:stretch>
            <a:fillRect/>
          </a:stretch>
        </p:blipFill>
        <p:spPr>
          <a:xfrm>
            <a:off x="204246" y="5905207"/>
            <a:ext cx="234974" cy="232913"/>
          </a:xfrm>
          <a:prstGeom prst="rect">
            <a:avLst/>
          </a:prstGeom>
        </p:spPr>
      </p:pic>
    </p:spTree>
    <p:extLst>
      <p:ext uri="{BB962C8B-B14F-4D97-AF65-F5344CB8AC3E}">
        <p14:creationId xmlns:p14="http://schemas.microsoft.com/office/powerpoint/2010/main" val="95911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396505" y="352097"/>
            <a:ext cx="4753638" cy="3352156"/>
          </a:xfrm>
        </p:spPr>
        <p:txBody>
          <a:bodyPr/>
          <a:lstStyle/>
          <a:p>
            <a:r>
              <a:rPr lang="en-US" sz="3600" dirty="0"/>
              <a:t>How best do we increase Successful Self Install volume to achieve 2021 budget goals</a:t>
            </a:r>
            <a:r>
              <a:rPr lang="en-US" sz="5400" dirty="0"/>
              <a:t>?</a:t>
            </a:r>
            <a:br>
              <a:rPr lang="en-US" sz="5400" dirty="0"/>
            </a:br>
            <a:endParaRPr lang="en-US" sz="3600" dirty="0"/>
          </a:p>
        </p:txBody>
      </p:sp>
      <p:pic>
        <p:nvPicPr>
          <p:cNvPr id="3" name="Picture 2">
            <a:extLst>
              <a:ext uri="{FF2B5EF4-FFF2-40B4-BE49-F238E27FC236}">
                <a16:creationId xmlns:a16="http://schemas.microsoft.com/office/drawing/2014/main" id="{7EF60DD7-B9B7-40C3-8458-44ED7B92104A}"/>
              </a:ext>
            </a:extLst>
          </p:cNvPr>
          <p:cNvPicPr>
            <a:picLocks noChangeAspect="1"/>
          </p:cNvPicPr>
          <p:nvPr/>
        </p:nvPicPr>
        <p:blipFill>
          <a:blip r:embed="rId3"/>
          <a:stretch>
            <a:fillRect/>
          </a:stretch>
        </p:blipFill>
        <p:spPr>
          <a:xfrm>
            <a:off x="7454347" y="217178"/>
            <a:ext cx="4218872" cy="2587124"/>
          </a:xfrm>
          <a:prstGeom prst="rect">
            <a:avLst/>
          </a:prstGeom>
          <a:ln>
            <a:solidFill>
              <a:schemeClr val="bg1"/>
            </a:solidFill>
          </a:ln>
          <a:effectLst>
            <a:outerShdw blurRad="228600" dir="2700000" sx="101000" sy="101000" algn="tl" rotWithShape="0">
              <a:schemeClr val="bg1">
                <a:alpha val="80000"/>
              </a:schemeClr>
            </a:outerShdw>
          </a:effectLst>
        </p:spPr>
      </p:pic>
      <p:pic>
        <p:nvPicPr>
          <p:cNvPr id="6" name="Picture 5">
            <a:extLst>
              <a:ext uri="{FF2B5EF4-FFF2-40B4-BE49-F238E27FC236}">
                <a16:creationId xmlns:a16="http://schemas.microsoft.com/office/drawing/2014/main" id="{EAA641FE-D7EE-464E-84F1-FBC5097B94CC}"/>
              </a:ext>
            </a:extLst>
          </p:cNvPr>
          <p:cNvPicPr>
            <a:picLocks noChangeAspect="1"/>
          </p:cNvPicPr>
          <p:nvPr/>
        </p:nvPicPr>
        <p:blipFill rotWithShape="1">
          <a:blip r:embed="rId4"/>
          <a:srcRect t="5737"/>
          <a:stretch/>
        </p:blipFill>
        <p:spPr>
          <a:xfrm>
            <a:off x="7454347" y="3130826"/>
            <a:ext cx="4218872" cy="2971358"/>
          </a:xfrm>
          <a:prstGeom prst="rect">
            <a:avLst/>
          </a:prstGeom>
          <a:ln>
            <a:solidFill>
              <a:schemeClr val="bg1"/>
            </a:solidFill>
          </a:ln>
          <a:effectLst>
            <a:outerShdw blurRad="228600" dir="2700000" sx="101000" sy="101000" algn="tl" rotWithShape="0">
              <a:schemeClr val="bg1">
                <a:alpha val="80000"/>
              </a:schemeClr>
            </a:outerShdw>
          </a:effectLst>
        </p:spPr>
      </p:pic>
      <p:sp>
        <p:nvSpPr>
          <p:cNvPr id="14" name="Arrow: Right 13">
            <a:extLst>
              <a:ext uri="{FF2B5EF4-FFF2-40B4-BE49-F238E27FC236}">
                <a16:creationId xmlns:a16="http://schemas.microsoft.com/office/drawing/2014/main" id="{EF0ED123-EB1D-471B-9B3D-DB12442EFF50}"/>
              </a:ext>
            </a:extLst>
          </p:cNvPr>
          <p:cNvSpPr/>
          <p:nvPr/>
        </p:nvSpPr>
        <p:spPr>
          <a:xfrm>
            <a:off x="4850297" y="1590261"/>
            <a:ext cx="2375452" cy="258417"/>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15" name="Arrow: Right 14">
            <a:extLst>
              <a:ext uri="{FF2B5EF4-FFF2-40B4-BE49-F238E27FC236}">
                <a16:creationId xmlns:a16="http://schemas.microsoft.com/office/drawing/2014/main" id="{8B126AE0-A17B-4573-980F-A3E626C08045}"/>
              </a:ext>
            </a:extLst>
          </p:cNvPr>
          <p:cNvSpPr/>
          <p:nvPr/>
        </p:nvSpPr>
        <p:spPr>
          <a:xfrm>
            <a:off x="4860236" y="4616505"/>
            <a:ext cx="2375452" cy="258417"/>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2" name="TextBox 1">
            <a:extLst>
              <a:ext uri="{FF2B5EF4-FFF2-40B4-BE49-F238E27FC236}">
                <a16:creationId xmlns:a16="http://schemas.microsoft.com/office/drawing/2014/main" id="{10746DA1-8C8F-42F7-9121-1AB8C100F172}"/>
              </a:ext>
            </a:extLst>
          </p:cNvPr>
          <p:cNvSpPr txBox="1"/>
          <p:nvPr/>
        </p:nvSpPr>
        <p:spPr>
          <a:xfrm>
            <a:off x="358588" y="3518735"/>
            <a:ext cx="3440080" cy="2308324"/>
          </a:xfrm>
          <a:prstGeom prst="rect">
            <a:avLst/>
          </a:prstGeom>
          <a:noFill/>
        </p:spPr>
        <p:txBody>
          <a:bodyPr wrap="square" rtlCol="0">
            <a:spAutoFit/>
          </a:bodyPr>
          <a:lstStyle/>
          <a:p>
            <a:r>
              <a:rPr lang="en-US" sz="3600" b="1" cap="all" spc="200" dirty="0">
                <a:solidFill>
                  <a:schemeClr val="bg1"/>
                </a:solidFill>
                <a:latin typeface="Gotham" charset="0"/>
              </a:rPr>
              <a:t>stake holder  this with key decision makers</a:t>
            </a:r>
          </a:p>
        </p:txBody>
      </p:sp>
      <p:sp>
        <p:nvSpPr>
          <p:cNvPr id="10" name="TextBox 9">
            <a:extLst>
              <a:ext uri="{FF2B5EF4-FFF2-40B4-BE49-F238E27FC236}">
                <a16:creationId xmlns:a16="http://schemas.microsoft.com/office/drawing/2014/main" id="{54BBFA79-8EB8-45D6-8208-773743C4D911}"/>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1" name="Picture 10">
            <a:extLst>
              <a:ext uri="{FF2B5EF4-FFF2-40B4-BE49-F238E27FC236}">
                <a16:creationId xmlns:a16="http://schemas.microsoft.com/office/drawing/2014/main" id="{1D7C8DCF-A074-40EA-8817-53F386338C3B}"/>
              </a:ext>
            </a:extLst>
          </p:cNvPr>
          <p:cNvPicPr>
            <a:picLocks noChangeAspect="1"/>
          </p:cNvPicPr>
          <p:nvPr/>
        </p:nvPicPr>
        <p:blipFill>
          <a:blip r:embed="rId5"/>
          <a:stretch>
            <a:fillRect/>
          </a:stretch>
        </p:blipFill>
        <p:spPr>
          <a:xfrm>
            <a:off x="204246" y="5905207"/>
            <a:ext cx="234974" cy="232913"/>
          </a:xfrm>
          <a:prstGeom prst="rect">
            <a:avLst/>
          </a:prstGeom>
        </p:spPr>
      </p:pic>
    </p:spTree>
    <p:extLst>
      <p:ext uri="{BB962C8B-B14F-4D97-AF65-F5344CB8AC3E}">
        <p14:creationId xmlns:p14="http://schemas.microsoft.com/office/powerpoint/2010/main" val="40089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animBg="1"/>
      <p:bldP spid="15" grpId="0" animBg="1"/>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618005" y="715616"/>
            <a:ext cx="5222032" cy="1089077"/>
          </a:xfrm>
        </p:spPr>
        <p:txBody>
          <a:bodyPr/>
          <a:lstStyle/>
          <a:p>
            <a:r>
              <a:rPr lang="en-US" sz="3600" dirty="0"/>
              <a:t>Write the Code - </a:t>
            </a:r>
            <a:r>
              <a:rPr lang="en-US" sz="3600" dirty="0">
                <a:solidFill>
                  <a:srgbClr val="00B0F0"/>
                </a:solidFill>
              </a:rPr>
              <a:t>SQL</a:t>
            </a:r>
            <a:br>
              <a:rPr lang="en-US" sz="3600" dirty="0"/>
            </a:br>
            <a:br>
              <a:rPr lang="en-US" sz="3600" dirty="0"/>
            </a:br>
            <a:br>
              <a:rPr lang="en-US" sz="3600" dirty="0"/>
            </a:br>
            <a:endParaRPr lang="en-US" sz="3600" dirty="0"/>
          </a:p>
        </p:txBody>
      </p:sp>
      <p:pic>
        <p:nvPicPr>
          <p:cNvPr id="1025" name="Picture 1" descr="Machine generated alternative text:&#10;&#10;">
            <a:extLst>
              <a:ext uri="{FF2B5EF4-FFF2-40B4-BE49-F238E27FC236}">
                <a16:creationId xmlns:a16="http://schemas.microsoft.com/office/drawing/2014/main" id="{91CC7419-C456-4B1D-AB9D-37E62D75E8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539" y="413988"/>
            <a:ext cx="5015897" cy="3238611"/>
          </a:xfrm>
          <a:prstGeom prst="rect">
            <a:avLst/>
          </a:prstGeom>
          <a:noFill/>
          <a:ln>
            <a:solidFill>
              <a:schemeClr val="bg1"/>
            </a:solidFill>
          </a:ln>
          <a:effectLst>
            <a:outerShdw blurRad="228600" dir="2700000" sx="102000" sy="102000" algn="tl" rotWithShape="0">
              <a:schemeClr val="bg1">
                <a:alpha val="80000"/>
              </a:scheme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C79CA04-19E1-46A5-A95C-6C75B7F4E341}"/>
              </a:ext>
            </a:extLst>
          </p:cNvPr>
          <p:cNvPicPr>
            <a:picLocks noChangeAspect="1"/>
          </p:cNvPicPr>
          <p:nvPr/>
        </p:nvPicPr>
        <p:blipFill rotWithShape="1">
          <a:blip r:embed="rId4"/>
          <a:srcRect b="48136"/>
          <a:stretch/>
        </p:blipFill>
        <p:spPr>
          <a:xfrm>
            <a:off x="203685" y="1162876"/>
            <a:ext cx="5093872" cy="5387011"/>
          </a:xfrm>
          <a:prstGeom prst="rect">
            <a:avLst/>
          </a:prstGeom>
          <a:ln w="41275">
            <a:solidFill>
              <a:schemeClr val="tx1"/>
            </a:solidFill>
          </a:ln>
        </p:spPr>
      </p:pic>
      <p:sp>
        <p:nvSpPr>
          <p:cNvPr id="2" name="Arrow: Bent-Up 1">
            <a:extLst>
              <a:ext uri="{FF2B5EF4-FFF2-40B4-BE49-F238E27FC236}">
                <a16:creationId xmlns:a16="http://schemas.microsoft.com/office/drawing/2014/main" id="{F7C5A32B-380F-4430-9C9C-438D63700718}"/>
              </a:ext>
            </a:extLst>
          </p:cNvPr>
          <p:cNvSpPr/>
          <p:nvPr/>
        </p:nvSpPr>
        <p:spPr>
          <a:xfrm>
            <a:off x="5540458" y="3895398"/>
            <a:ext cx="3418012" cy="1858618"/>
          </a:xfrm>
          <a:prstGeom prst="bentUpArrow">
            <a:avLst>
              <a:gd name="adj1" fmla="val 6043"/>
              <a:gd name="adj2" fmla="val 13697"/>
              <a:gd name="adj3" fmla="val 15031"/>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9" name="TextBox 8">
            <a:extLst>
              <a:ext uri="{FF2B5EF4-FFF2-40B4-BE49-F238E27FC236}">
                <a16:creationId xmlns:a16="http://schemas.microsoft.com/office/drawing/2014/main" id="{47FD2D94-5B70-40A3-8934-0CD23DA5F6C2}"/>
              </a:ext>
            </a:extLst>
          </p:cNvPr>
          <p:cNvSpPr txBox="1"/>
          <p:nvPr/>
        </p:nvSpPr>
        <p:spPr>
          <a:xfrm>
            <a:off x="6247539" y="6259346"/>
            <a:ext cx="1645002" cy="369332"/>
          </a:xfrm>
          <a:prstGeom prst="rect">
            <a:avLst/>
          </a:prstGeom>
          <a:noFill/>
        </p:spPr>
        <p:txBody>
          <a:bodyPr wrap="none" rtlCol="0">
            <a:spAutoFit/>
          </a:bodyPr>
          <a:lstStyle/>
          <a:p>
            <a:r>
              <a:rPr lang="en-US" dirty="0">
                <a:solidFill>
                  <a:schemeClr val="bg1"/>
                </a:solidFill>
              </a:rPr>
              <a:t>@rlanecomcast</a:t>
            </a:r>
          </a:p>
        </p:txBody>
      </p:sp>
      <p:pic>
        <p:nvPicPr>
          <p:cNvPr id="10" name="Picture 9">
            <a:extLst>
              <a:ext uri="{FF2B5EF4-FFF2-40B4-BE49-F238E27FC236}">
                <a16:creationId xmlns:a16="http://schemas.microsoft.com/office/drawing/2014/main" id="{36FBAFD6-212F-47C9-B83A-A18CD5838054}"/>
              </a:ext>
            </a:extLst>
          </p:cNvPr>
          <p:cNvPicPr>
            <a:picLocks noChangeAspect="1"/>
          </p:cNvPicPr>
          <p:nvPr/>
        </p:nvPicPr>
        <p:blipFill>
          <a:blip r:embed="rId5"/>
          <a:stretch>
            <a:fillRect/>
          </a:stretch>
        </p:blipFill>
        <p:spPr>
          <a:xfrm>
            <a:off x="6093197" y="6337494"/>
            <a:ext cx="234974" cy="232913"/>
          </a:xfrm>
          <a:prstGeom prst="rect">
            <a:avLst/>
          </a:prstGeom>
        </p:spPr>
      </p:pic>
    </p:spTree>
    <p:extLst>
      <p:ext uri="{BB962C8B-B14F-4D97-AF65-F5344CB8AC3E}">
        <p14:creationId xmlns:p14="http://schemas.microsoft.com/office/powerpoint/2010/main" val="3027996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204246" y="2671304"/>
            <a:ext cx="3742048" cy="808956"/>
          </a:xfrm>
        </p:spPr>
        <p:txBody>
          <a:bodyPr/>
          <a:lstStyle/>
          <a:p>
            <a:r>
              <a:rPr lang="en-US" sz="3600" dirty="0"/>
              <a:t>Vet the Code</a:t>
            </a:r>
            <a:br>
              <a:rPr lang="en-US" sz="3600" dirty="0"/>
            </a:br>
            <a:br>
              <a:rPr lang="en-US" sz="3600" dirty="0"/>
            </a:br>
            <a:r>
              <a:rPr lang="en-US" sz="3600" dirty="0"/>
              <a:t>Compare output to </a:t>
            </a:r>
            <a:r>
              <a:rPr lang="en-US" sz="3600" dirty="0">
                <a:solidFill>
                  <a:srgbClr val="00B0F0"/>
                </a:solidFill>
              </a:rPr>
              <a:t>established Truths or Precedent</a:t>
            </a:r>
            <a:br>
              <a:rPr lang="en-US" sz="3600" dirty="0">
                <a:solidFill>
                  <a:srgbClr val="00B0F0"/>
                </a:solidFill>
              </a:rPr>
            </a:br>
            <a:br>
              <a:rPr lang="en-US" sz="3600" dirty="0"/>
            </a:br>
            <a:br>
              <a:rPr lang="en-US" sz="3600" i="1" dirty="0">
                <a:solidFill>
                  <a:srgbClr val="00B0F0"/>
                </a:solidFill>
                <a:latin typeface="Gotham"/>
              </a:rPr>
            </a:br>
            <a:br>
              <a:rPr lang="en-US" sz="3600" dirty="0"/>
            </a:br>
            <a:endParaRPr lang="en-US" sz="3600" dirty="0"/>
          </a:p>
        </p:txBody>
      </p:sp>
      <p:sp>
        <p:nvSpPr>
          <p:cNvPr id="14" name="Arrow: Right 13">
            <a:extLst>
              <a:ext uri="{FF2B5EF4-FFF2-40B4-BE49-F238E27FC236}">
                <a16:creationId xmlns:a16="http://schemas.microsoft.com/office/drawing/2014/main" id="{EF0ED123-EB1D-471B-9B3D-DB12442EFF50}"/>
              </a:ext>
            </a:extLst>
          </p:cNvPr>
          <p:cNvSpPr/>
          <p:nvPr/>
        </p:nvSpPr>
        <p:spPr>
          <a:xfrm>
            <a:off x="3183677" y="2223675"/>
            <a:ext cx="1255936" cy="258417"/>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pic>
        <p:nvPicPr>
          <p:cNvPr id="9" name="Picture 8">
            <a:extLst>
              <a:ext uri="{FF2B5EF4-FFF2-40B4-BE49-F238E27FC236}">
                <a16:creationId xmlns:a16="http://schemas.microsoft.com/office/drawing/2014/main" id="{466E8BF9-42DF-44D0-9081-D47EEC0C39CB}"/>
              </a:ext>
            </a:extLst>
          </p:cNvPr>
          <p:cNvPicPr>
            <a:picLocks noChangeAspect="1"/>
          </p:cNvPicPr>
          <p:nvPr/>
        </p:nvPicPr>
        <p:blipFill rotWithShape="1">
          <a:blip r:embed="rId3"/>
          <a:srcRect l="3410" r="1413"/>
          <a:stretch/>
        </p:blipFill>
        <p:spPr>
          <a:xfrm>
            <a:off x="4690932" y="591788"/>
            <a:ext cx="5083096" cy="3263775"/>
          </a:xfrm>
          <a:prstGeom prst="rect">
            <a:avLst/>
          </a:prstGeom>
          <a:ln>
            <a:solidFill>
              <a:schemeClr val="bg1"/>
            </a:solidFill>
          </a:ln>
          <a:effectLst>
            <a:outerShdw blurRad="228600" dir="2700000" sx="101000" sy="101000" algn="tl" rotWithShape="0">
              <a:schemeClr val="bg1">
                <a:alpha val="80000"/>
              </a:schemeClr>
            </a:outerShdw>
          </a:effectLst>
        </p:spPr>
      </p:pic>
      <p:sp>
        <p:nvSpPr>
          <p:cNvPr id="8" name="TextBox 7">
            <a:extLst>
              <a:ext uri="{FF2B5EF4-FFF2-40B4-BE49-F238E27FC236}">
                <a16:creationId xmlns:a16="http://schemas.microsoft.com/office/drawing/2014/main" id="{9A190C1E-4DFF-4484-B5F8-A4D62947046C}"/>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0" name="Picture 9">
            <a:extLst>
              <a:ext uri="{FF2B5EF4-FFF2-40B4-BE49-F238E27FC236}">
                <a16:creationId xmlns:a16="http://schemas.microsoft.com/office/drawing/2014/main" id="{32CC320D-5F8B-4D99-85B7-A651BC2D572B}"/>
              </a:ext>
            </a:extLst>
          </p:cNvPr>
          <p:cNvPicPr>
            <a:picLocks noChangeAspect="1"/>
          </p:cNvPicPr>
          <p:nvPr/>
        </p:nvPicPr>
        <p:blipFill>
          <a:blip r:embed="rId4"/>
          <a:stretch>
            <a:fillRect/>
          </a:stretch>
        </p:blipFill>
        <p:spPr>
          <a:xfrm>
            <a:off x="204246" y="5905207"/>
            <a:ext cx="234974" cy="232913"/>
          </a:xfrm>
          <a:prstGeom prst="rect">
            <a:avLst/>
          </a:prstGeom>
        </p:spPr>
      </p:pic>
      <p:sp>
        <p:nvSpPr>
          <p:cNvPr id="7" name="Title 1">
            <a:extLst>
              <a:ext uri="{FF2B5EF4-FFF2-40B4-BE49-F238E27FC236}">
                <a16:creationId xmlns:a16="http://schemas.microsoft.com/office/drawing/2014/main" id="{101B7884-A256-462A-ABC4-A3F820F07475}"/>
              </a:ext>
            </a:extLst>
          </p:cNvPr>
          <p:cNvSpPr txBox="1">
            <a:spLocks/>
          </p:cNvSpPr>
          <p:nvPr/>
        </p:nvSpPr>
        <p:spPr>
          <a:xfrm>
            <a:off x="204246" y="5296479"/>
            <a:ext cx="6748017" cy="471341"/>
          </a:xfrm>
          <a:prstGeom prst="rect">
            <a:avLst/>
          </a:prstGeom>
        </p:spPr>
        <p:txBody>
          <a:bodyPr lIns="0" tIns="0" rIns="0" bIns="0" anchor="ctr"/>
          <a:lstStyle>
            <a:lvl1pPr marL="0" algn="l" defTabSz="914400" rtl="0" eaLnBrk="1" latinLnBrk="0" hangingPunct="1">
              <a:lnSpc>
                <a:spcPts val="3600"/>
              </a:lnSpc>
              <a:spcBef>
                <a:spcPct val="0"/>
              </a:spcBef>
              <a:buNone/>
              <a:defRPr lang="en-US" sz="3200" b="1" kern="1200" cap="all" spc="200" baseline="0">
                <a:solidFill>
                  <a:schemeClr val="bg1"/>
                </a:solidFill>
                <a:latin typeface="Gotham" charset="0"/>
                <a:ea typeface="Gotham" charset="0"/>
                <a:cs typeface="Gotham" charset="0"/>
              </a:defRPr>
            </a:lvl1pPr>
          </a:lstStyle>
          <a:p>
            <a:endParaRPr lang="en-US" sz="3600" dirty="0"/>
          </a:p>
          <a:p>
            <a:r>
              <a:rPr lang="en-US" sz="1600" b="0" i="1" dirty="0">
                <a:solidFill>
                  <a:schemeClr val="bg1"/>
                </a:solidFill>
                <a:effectLst/>
                <a:latin typeface="Arial" panose="020B0604020202020204" pitchFamily="34" charset="0"/>
              </a:rPr>
              <a:t>data of record </a:t>
            </a:r>
            <a:r>
              <a:rPr lang="en-US" sz="1600" b="0" i="1" dirty="0">
                <a:solidFill>
                  <a:srgbClr val="00B0F0"/>
                </a:solidFill>
                <a:effectLst/>
                <a:latin typeface="Arial" panose="020B0604020202020204" pitchFamily="34" charset="0"/>
              </a:rPr>
              <a:t>to be widely or permanently accepted </a:t>
            </a:r>
          </a:p>
          <a:p>
            <a:r>
              <a:rPr lang="en-US" sz="1600" b="0" i="1" dirty="0">
                <a:solidFill>
                  <a:srgbClr val="00B0F0"/>
                </a:solidFill>
                <a:latin typeface="Arial" panose="020B0604020202020204" pitchFamily="34" charset="0"/>
              </a:rPr>
              <a:t>   </a:t>
            </a:r>
            <a:r>
              <a:rPr lang="en-US" sz="1600" b="0" i="1" dirty="0">
                <a:effectLst/>
                <a:latin typeface="Arial" panose="020B0604020202020204" pitchFamily="34" charset="0"/>
              </a:rPr>
              <a:t>– Collins Dictionary</a:t>
            </a:r>
          </a:p>
          <a:p>
            <a:br>
              <a:rPr lang="en-US" sz="3600" dirty="0"/>
            </a:br>
            <a:br>
              <a:rPr lang="en-US" sz="3600" dirty="0"/>
            </a:br>
            <a:br>
              <a:rPr lang="en-US" sz="3600" dirty="0"/>
            </a:br>
            <a:br>
              <a:rPr lang="en-US" sz="3600" dirty="0"/>
            </a:br>
            <a:endParaRPr lang="en-US" sz="3600" dirty="0"/>
          </a:p>
        </p:txBody>
      </p:sp>
      <p:pic>
        <p:nvPicPr>
          <p:cNvPr id="3" name="Picture 2">
            <a:extLst>
              <a:ext uri="{FF2B5EF4-FFF2-40B4-BE49-F238E27FC236}">
                <a16:creationId xmlns:a16="http://schemas.microsoft.com/office/drawing/2014/main" id="{3D9F6E36-60F3-4F5F-901D-14422F141FD1}"/>
              </a:ext>
            </a:extLst>
          </p:cNvPr>
          <p:cNvPicPr>
            <a:picLocks noChangeAspect="1"/>
          </p:cNvPicPr>
          <p:nvPr/>
        </p:nvPicPr>
        <p:blipFill>
          <a:blip r:embed="rId5"/>
          <a:stretch>
            <a:fillRect/>
          </a:stretch>
        </p:blipFill>
        <p:spPr>
          <a:xfrm>
            <a:off x="8239027" y="2223675"/>
            <a:ext cx="3641660" cy="3157148"/>
          </a:xfrm>
          <a:prstGeom prst="rect">
            <a:avLst/>
          </a:prstGeom>
          <a:ln>
            <a:solidFill>
              <a:schemeClr val="bg1"/>
            </a:solidFill>
          </a:ln>
          <a:effectLst>
            <a:outerShdw blurRad="228600" dir="2700000" sx="101000" sy="101000" algn="tl" rotWithShape="0">
              <a:schemeClr val="bg1">
                <a:alpha val="80000"/>
              </a:schemeClr>
            </a:outerShdw>
          </a:effectLst>
        </p:spPr>
      </p:pic>
      <p:sp>
        <p:nvSpPr>
          <p:cNvPr id="12" name="TextBox 11">
            <a:extLst>
              <a:ext uri="{FF2B5EF4-FFF2-40B4-BE49-F238E27FC236}">
                <a16:creationId xmlns:a16="http://schemas.microsoft.com/office/drawing/2014/main" id="{606E74E1-8798-433F-9864-A770CCA1A862}"/>
              </a:ext>
            </a:extLst>
          </p:cNvPr>
          <p:cNvSpPr txBox="1"/>
          <p:nvPr/>
        </p:nvSpPr>
        <p:spPr>
          <a:xfrm>
            <a:off x="7374976" y="5532150"/>
            <a:ext cx="6132136" cy="584775"/>
          </a:xfrm>
          <a:prstGeom prst="rect">
            <a:avLst/>
          </a:prstGeom>
          <a:noFill/>
        </p:spPr>
        <p:txBody>
          <a:bodyPr wrap="square">
            <a:spAutoFit/>
          </a:bodyPr>
          <a:lstStyle/>
          <a:p>
            <a:r>
              <a:rPr lang="en-US" sz="1600" i="1" cap="all" spc="200" dirty="0">
                <a:solidFill>
                  <a:schemeClr val="bg1"/>
                </a:solidFill>
                <a:latin typeface="Arial" panose="020B0604020202020204" pitchFamily="34" charset="0"/>
              </a:rPr>
              <a:t>Also, be prepared to </a:t>
            </a:r>
            <a:r>
              <a:rPr lang="en-US" sz="1600" i="1" cap="all" spc="200" dirty="0">
                <a:solidFill>
                  <a:srgbClr val="00B0F0"/>
                </a:solidFill>
                <a:latin typeface="Arial" panose="020B0604020202020204" pitchFamily="34" charset="0"/>
              </a:rPr>
              <a:t>Reset Data Expectations  </a:t>
            </a:r>
          </a:p>
        </p:txBody>
      </p:sp>
    </p:spTree>
    <p:extLst>
      <p:ext uri="{BB962C8B-B14F-4D97-AF65-F5344CB8AC3E}">
        <p14:creationId xmlns:p14="http://schemas.microsoft.com/office/powerpoint/2010/main" val="3754458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128613" y="439286"/>
            <a:ext cx="4055107" cy="5422538"/>
          </a:xfrm>
        </p:spPr>
        <p:txBody>
          <a:bodyPr/>
          <a:lstStyle/>
          <a:p>
            <a:r>
              <a:rPr lang="en-US" sz="3600" dirty="0"/>
              <a:t>Stake Holder         </a:t>
            </a:r>
            <a:r>
              <a:rPr lang="en-US" sz="2400" dirty="0"/>
              <a:t>(Again)</a:t>
            </a:r>
            <a:br>
              <a:rPr lang="en-US" sz="2400" dirty="0"/>
            </a:br>
            <a:br>
              <a:rPr lang="en-US" sz="3600" dirty="0"/>
            </a:br>
            <a:r>
              <a:rPr lang="en-US" sz="3600" dirty="0"/>
              <a:t>Widen the audience and Exposure</a:t>
            </a:r>
            <a:br>
              <a:rPr lang="en-US" sz="3600" dirty="0"/>
            </a:br>
            <a:br>
              <a:rPr lang="en-US" sz="3600" dirty="0"/>
            </a:br>
            <a:br>
              <a:rPr lang="en-US" sz="3600" dirty="0"/>
            </a:br>
            <a:br>
              <a:rPr lang="en-US" sz="3600" dirty="0"/>
            </a:br>
            <a:endParaRPr lang="en-US" sz="3600" dirty="0"/>
          </a:p>
        </p:txBody>
      </p:sp>
      <p:pic>
        <p:nvPicPr>
          <p:cNvPr id="3" name="Picture 2">
            <a:extLst>
              <a:ext uri="{FF2B5EF4-FFF2-40B4-BE49-F238E27FC236}">
                <a16:creationId xmlns:a16="http://schemas.microsoft.com/office/drawing/2014/main" id="{8F7C80E8-3C94-452C-8F12-69BF3EF9AA61}"/>
              </a:ext>
            </a:extLst>
          </p:cNvPr>
          <p:cNvPicPr>
            <a:picLocks noChangeAspect="1"/>
          </p:cNvPicPr>
          <p:nvPr/>
        </p:nvPicPr>
        <p:blipFill>
          <a:blip r:embed="rId3"/>
          <a:stretch>
            <a:fillRect/>
          </a:stretch>
        </p:blipFill>
        <p:spPr>
          <a:xfrm>
            <a:off x="4400377" y="924396"/>
            <a:ext cx="7215809" cy="4532129"/>
          </a:xfrm>
          <a:prstGeom prst="rect">
            <a:avLst/>
          </a:prstGeom>
          <a:ln>
            <a:solidFill>
              <a:schemeClr val="bg1"/>
            </a:solidFill>
          </a:ln>
          <a:effectLst>
            <a:outerShdw blurRad="228600" dir="2700000" sx="101000" sy="101000" algn="tl" rotWithShape="0">
              <a:schemeClr val="bg1">
                <a:alpha val="80000"/>
              </a:schemeClr>
            </a:outerShdw>
          </a:effectLst>
        </p:spPr>
      </p:pic>
      <p:sp>
        <p:nvSpPr>
          <p:cNvPr id="12" name="Arrow: Right 11">
            <a:extLst>
              <a:ext uri="{FF2B5EF4-FFF2-40B4-BE49-F238E27FC236}">
                <a16:creationId xmlns:a16="http://schemas.microsoft.com/office/drawing/2014/main" id="{E46C9DD4-A97D-4BED-8C7F-53430C64635F}"/>
              </a:ext>
            </a:extLst>
          </p:cNvPr>
          <p:cNvSpPr/>
          <p:nvPr/>
        </p:nvSpPr>
        <p:spPr>
          <a:xfrm>
            <a:off x="2799229" y="3806742"/>
            <a:ext cx="1255936" cy="258417"/>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13" name="TextBox 12">
            <a:extLst>
              <a:ext uri="{FF2B5EF4-FFF2-40B4-BE49-F238E27FC236}">
                <a16:creationId xmlns:a16="http://schemas.microsoft.com/office/drawing/2014/main" id="{6B47612A-0B08-4588-9D28-26FF3228EF86}"/>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4" name="Picture 13">
            <a:extLst>
              <a:ext uri="{FF2B5EF4-FFF2-40B4-BE49-F238E27FC236}">
                <a16:creationId xmlns:a16="http://schemas.microsoft.com/office/drawing/2014/main" id="{6C6A8867-D3DE-433B-B09E-A45FE8A260FC}"/>
              </a:ext>
            </a:extLst>
          </p:cNvPr>
          <p:cNvPicPr>
            <a:picLocks noChangeAspect="1"/>
          </p:cNvPicPr>
          <p:nvPr/>
        </p:nvPicPr>
        <p:blipFill>
          <a:blip r:embed="rId4"/>
          <a:stretch>
            <a:fillRect/>
          </a:stretch>
        </p:blipFill>
        <p:spPr>
          <a:xfrm>
            <a:off x="204246" y="5905207"/>
            <a:ext cx="234974" cy="232913"/>
          </a:xfrm>
          <a:prstGeom prst="rect">
            <a:avLst/>
          </a:prstGeom>
        </p:spPr>
      </p:pic>
    </p:spTree>
    <p:extLst>
      <p:ext uri="{BB962C8B-B14F-4D97-AF65-F5344CB8AC3E}">
        <p14:creationId xmlns:p14="http://schemas.microsoft.com/office/powerpoint/2010/main" val="3968146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65022" y="515987"/>
            <a:ext cx="6351046" cy="1159286"/>
          </a:xfrm>
        </p:spPr>
        <p:txBody>
          <a:bodyPr/>
          <a:lstStyle/>
          <a:p>
            <a:br>
              <a:rPr lang="en-US" sz="3600" dirty="0"/>
            </a:br>
            <a:br>
              <a:rPr lang="en-US" sz="3600" dirty="0"/>
            </a:br>
            <a:r>
              <a:rPr lang="en-US" sz="3600" dirty="0"/>
              <a:t>Put in place automation</a:t>
            </a:r>
            <a:br>
              <a:rPr lang="en-US" sz="3600" dirty="0"/>
            </a:br>
            <a:br>
              <a:rPr lang="en-US" sz="3600" dirty="0"/>
            </a:br>
            <a:endParaRPr lang="en-US" sz="3600" dirty="0"/>
          </a:p>
        </p:txBody>
      </p:sp>
      <p:pic>
        <p:nvPicPr>
          <p:cNvPr id="2" name="Picture 1">
            <a:extLst>
              <a:ext uri="{FF2B5EF4-FFF2-40B4-BE49-F238E27FC236}">
                <a16:creationId xmlns:a16="http://schemas.microsoft.com/office/drawing/2014/main" id="{4BCAA58D-A29F-4EBF-BF67-28BCCC975467}"/>
              </a:ext>
            </a:extLst>
          </p:cNvPr>
          <p:cNvPicPr>
            <a:picLocks noChangeAspect="1"/>
          </p:cNvPicPr>
          <p:nvPr/>
        </p:nvPicPr>
        <p:blipFill>
          <a:blip r:embed="rId3"/>
          <a:stretch>
            <a:fillRect/>
          </a:stretch>
        </p:blipFill>
        <p:spPr>
          <a:xfrm>
            <a:off x="6509463" y="906424"/>
            <a:ext cx="5163271" cy="3658111"/>
          </a:xfrm>
          <a:prstGeom prst="rect">
            <a:avLst/>
          </a:prstGeom>
          <a:ln>
            <a:solidFill>
              <a:schemeClr val="bg1"/>
            </a:solidFill>
          </a:ln>
          <a:effectLst>
            <a:outerShdw blurRad="228600" dir="2700000" sx="101000" sy="101000" algn="tl" rotWithShape="0">
              <a:schemeClr val="bg1">
                <a:alpha val="80000"/>
              </a:schemeClr>
            </a:outerShdw>
          </a:effectLst>
        </p:spPr>
      </p:pic>
      <p:pic>
        <p:nvPicPr>
          <p:cNvPr id="11" name="Picture 10">
            <a:extLst>
              <a:ext uri="{FF2B5EF4-FFF2-40B4-BE49-F238E27FC236}">
                <a16:creationId xmlns:a16="http://schemas.microsoft.com/office/drawing/2014/main" id="{1ABCB5AF-EFDF-4744-BBA3-794CBA2956B3}"/>
              </a:ext>
            </a:extLst>
          </p:cNvPr>
          <p:cNvPicPr>
            <a:picLocks noChangeAspect="1"/>
          </p:cNvPicPr>
          <p:nvPr/>
        </p:nvPicPr>
        <p:blipFill rotWithShape="1">
          <a:blip r:embed="rId4"/>
          <a:srcRect t="5314" r="2881" b="4610"/>
          <a:stretch/>
        </p:blipFill>
        <p:spPr>
          <a:xfrm>
            <a:off x="128281" y="2020310"/>
            <a:ext cx="4422424" cy="2763078"/>
          </a:xfrm>
          <a:prstGeom prst="rect">
            <a:avLst/>
          </a:prstGeom>
          <a:ln w="41275">
            <a:solidFill>
              <a:schemeClr val="tx1"/>
            </a:solidFill>
          </a:ln>
        </p:spPr>
      </p:pic>
      <p:pic>
        <p:nvPicPr>
          <p:cNvPr id="9" name="Picture 8">
            <a:extLst>
              <a:ext uri="{FF2B5EF4-FFF2-40B4-BE49-F238E27FC236}">
                <a16:creationId xmlns:a16="http://schemas.microsoft.com/office/drawing/2014/main" id="{878118C1-2FC0-4858-962C-DCB4EA5EA8C4}"/>
              </a:ext>
            </a:extLst>
          </p:cNvPr>
          <p:cNvPicPr>
            <a:picLocks noChangeAspect="1"/>
          </p:cNvPicPr>
          <p:nvPr/>
        </p:nvPicPr>
        <p:blipFill>
          <a:blip r:embed="rId5"/>
          <a:stretch>
            <a:fillRect/>
          </a:stretch>
        </p:blipFill>
        <p:spPr>
          <a:xfrm>
            <a:off x="2190380" y="3429000"/>
            <a:ext cx="4100881" cy="3095127"/>
          </a:xfrm>
          <a:prstGeom prst="rect">
            <a:avLst/>
          </a:prstGeom>
          <a:ln w="41275">
            <a:solidFill>
              <a:schemeClr val="tx1"/>
            </a:solidFill>
          </a:ln>
        </p:spPr>
      </p:pic>
      <p:pic>
        <p:nvPicPr>
          <p:cNvPr id="6" name="Picture 5">
            <a:extLst>
              <a:ext uri="{FF2B5EF4-FFF2-40B4-BE49-F238E27FC236}">
                <a16:creationId xmlns:a16="http://schemas.microsoft.com/office/drawing/2014/main" id="{CE70BE16-6AA9-440B-9D64-E65E461BDEEA}"/>
              </a:ext>
            </a:extLst>
          </p:cNvPr>
          <p:cNvPicPr>
            <a:picLocks noChangeAspect="1"/>
          </p:cNvPicPr>
          <p:nvPr/>
        </p:nvPicPr>
        <p:blipFill>
          <a:blip r:embed="rId6"/>
          <a:stretch>
            <a:fillRect/>
          </a:stretch>
        </p:blipFill>
        <p:spPr>
          <a:xfrm>
            <a:off x="4889948" y="2045581"/>
            <a:ext cx="1280271" cy="317019"/>
          </a:xfrm>
          <a:prstGeom prst="rect">
            <a:avLst/>
          </a:prstGeom>
        </p:spPr>
      </p:pic>
      <p:sp>
        <p:nvSpPr>
          <p:cNvPr id="12" name="TextBox 11">
            <a:extLst>
              <a:ext uri="{FF2B5EF4-FFF2-40B4-BE49-F238E27FC236}">
                <a16:creationId xmlns:a16="http://schemas.microsoft.com/office/drawing/2014/main" id="{EC6C0A74-D3AC-4F62-B63D-22DEB9F97BA3}"/>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3" name="Picture 12">
            <a:extLst>
              <a:ext uri="{FF2B5EF4-FFF2-40B4-BE49-F238E27FC236}">
                <a16:creationId xmlns:a16="http://schemas.microsoft.com/office/drawing/2014/main" id="{616C5E76-BCFA-404D-8CE9-4BEB30098B20}"/>
              </a:ext>
            </a:extLst>
          </p:cNvPr>
          <p:cNvPicPr>
            <a:picLocks noChangeAspect="1"/>
          </p:cNvPicPr>
          <p:nvPr/>
        </p:nvPicPr>
        <p:blipFill>
          <a:blip r:embed="rId7"/>
          <a:stretch>
            <a:fillRect/>
          </a:stretch>
        </p:blipFill>
        <p:spPr>
          <a:xfrm>
            <a:off x="204246" y="5905207"/>
            <a:ext cx="234974" cy="232913"/>
          </a:xfrm>
          <a:prstGeom prst="rect">
            <a:avLst/>
          </a:prstGeom>
        </p:spPr>
      </p:pic>
    </p:spTree>
    <p:extLst>
      <p:ext uri="{BB962C8B-B14F-4D97-AF65-F5344CB8AC3E}">
        <p14:creationId xmlns:p14="http://schemas.microsoft.com/office/powerpoint/2010/main" val="336704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298233" y="73801"/>
            <a:ext cx="11628724" cy="1824573"/>
          </a:xfrm>
        </p:spPr>
        <p:txBody>
          <a:bodyPr/>
          <a:lstStyle/>
          <a:p>
            <a:r>
              <a:rPr lang="en-US" sz="3600" dirty="0"/>
              <a:t>Now Comes the fun part!  </a:t>
            </a:r>
            <a:br>
              <a:rPr lang="en-US" sz="3600" dirty="0"/>
            </a:br>
            <a:br>
              <a:rPr lang="en-US" sz="3600" dirty="0"/>
            </a:br>
            <a:r>
              <a:rPr lang="en-US" sz="3600" dirty="0"/>
              <a:t>Harvest the data and plate it - </a:t>
            </a:r>
            <a:r>
              <a:rPr lang="en-US" sz="3600" dirty="0">
                <a:solidFill>
                  <a:srgbClr val="00B0F0"/>
                </a:solidFill>
              </a:rPr>
              <a:t>Tableau</a:t>
            </a:r>
          </a:p>
        </p:txBody>
      </p:sp>
      <p:sp>
        <p:nvSpPr>
          <p:cNvPr id="14" name="Arrow: Right 13">
            <a:extLst>
              <a:ext uri="{FF2B5EF4-FFF2-40B4-BE49-F238E27FC236}">
                <a16:creationId xmlns:a16="http://schemas.microsoft.com/office/drawing/2014/main" id="{EF0ED123-EB1D-471B-9B3D-DB12442EFF50}"/>
              </a:ext>
            </a:extLst>
          </p:cNvPr>
          <p:cNvSpPr/>
          <p:nvPr/>
        </p:nvSpPr>
        <p:spPr>
          <a:xfrm>
            <a:off x="7197629" y="3263576"/>
            <a:ext cx="1156214" cy="330848"/>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pic>
        <p:nvPicPr>
          <p:cNvPr id="4" name="Picture 3">
            <a:extLst>
              <a:ext uri="{FF2B5EF4-FFF2-40B4-BE49-F238E27FC236}">
                <a16:creationId xmlns:a16="http://schemas.microsoft.com/office/drawing/2014/main" id="{15438054-865A-4D8A-B792-7A8F1AA2CCB3}"/>
              </a:ext>
            </a:extLst>
          </p:cNvPr>
          <p:cNvPicPr>
            <a:picLocks noChangeAspect="1"/>
          </p:cNvPicPr>
          <p:nvPr/>
        </p:nvPicPr>
        <p:blipFill>
          <a:blip r:embed="rId3"/>
          <a:stretch>
            <a:fillRect/>
          </a:stretch>
        </p:blipFill>
        <p:spPr>
          <a:xfrm>
            <a:off x="109973" y="1898374"/>
            <a:ext cx="6931981" cy="3933259"/>
          </a:xfrm>
          <a:prstGeom prst="rect">
            <a:avLst/>
          </a:prstGeom>
          <a:ln w="41275">
            <a:solidFill>
              <a:schemeClr val="tx1"/>
            </a:solidFill>
          </a:ln>
        </p:spPr>
      </p:pic>
      <p:pic>
        <p:nvPicPr>
          <p:cNvPr id="7" name="Picture 6">
            <a:extLst>
              <a:ext uri="{FF2B5EF4-FFF2-40B4-BE49-F238E27FC236}">
                <a16:creationId xmlns:a16="http://schemas.microsoft.com/office/drawing/2014/main" id="{434C939E-5174-44F5-AB66-95B5E218E487}"/>
              </a:ext>
            </a:extLst>
          </p:cNvPr>
          <p:cNvPicPr>
            <a:picLocks noChangeAspect="1"/>
          </p:cNvPicPr>
          <p:nvPr/>
        </p:nvPicPr>
        <p:blipFill rotWithShape="1">
          <a:blip r:embed="rId4"/>
          <a:srcRect r="2220"/>
          <a:stretch/>
        </p:blipFill>
        <p:spPr>
          <a:xfrm>
            <a:off x="8509518" y="1898374"/>
            <a:ext cx="3181739" cy="2859532"/>
          </a:xfrm>
          <a:prstGeom prst="rect">
            <a:avLst/>
          </a:prstGeom>
          <a:ln>
            <a:solidFill>
              <a:schemeClr val="bg1"/>
            </a:solidFill>
          </a:ln>
          <a:effectLst>
            <a:outerShdw blurRad="228600" dir="2700000" sx="101000" sy="101000" algn="tl" rotWithShape="0">
              <a:schemeClr val="bg1">
                <a:alpha val="80000"/>
              </a:schemeClr>
            </a:outerShdw>
          </a:effectLst>
        </p:spPr>
      </p:pic>
      <p:pic>
        <p:nvPicPr>
          <p:cNvPr id="3" name="Picture 2">
            <a:extLst>
              <a:ext uri="{FF2B5EF4-FFF2-40B4-BE49-F238E27FC236}">
                <a16:creationId xmlns:a16="http://schemas.microsoft.com/office/drawing/2014/main" id="{9E6F7F8B-66BF-4BF1-98FE-5E366E325B42}"/>
              </a:ext>
            </a:extLst>
          </p:cNvPr>
          <p:cNvPicPr>
            <a:picLocks noChangeAspect="1"/>
          </p:cNvPicPr>
          <p:nvPr/>
        </p:nvPicPr>
        <p:blipFill>
          <a:blip r:embed="rId5"/>
          <a:stretch>
            <a:fillRect/>
          </a:stretch>
        </p:blipFill>
        <p:spPr>
          <a:xfrm>
            <a:off x="3284167" y="3722947"/>
            <a:ext cx="4404257" cy="3022398"/>
          </a:xfrm>
          <a:prstGeom prst="rect">
            <a:avLst/>
          </a:prstGeom>
          <a:ln w="41275">
            <a:solidFill>
              <a:schemeClr val="tx1"/>
            </a:solidFill>
          </a:ln>
        </p:spPr>
      </p:pic>
      <p:sp>
        <p:nvSpPr>
          <p:cNvPr id="10" name="TextBox 9">
            <a:extLst>
              <a:ext uri="{FF2B5EF4-FFF2-40B4-BE49-F238E27FC236}">
                <a16:creationId xmlns:a16="http://schemas.microsoft.com/office/drawing/2014/main" id="{25FD1C9D-2900-4FD5-AC9C-8FAE41D6DEF3}"/>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1" name="Picture 10">
            <a:extLst>
              <a:ext uri="{FF2B5EF4-FFF2-40B4-BE49-F238E27FC236}">
                <a16:creationId xmlns:a16="http://schemas.microsoft.com/office/drawing/2014/main" id="{C4419A76-52DE-48A5-AF51-7402A910E1D5}"/>
              </a:ext>
            </a:extLst>
          </p:cNvPr>
          <p:cNvPicPr>
            <a:picLocks noChangeAspect="1"/>
          </p:cNvPicPr>
          <p:nvPr/>
        </p:nvPicPr>
        <p:blipFill>
          <a:blip r:embed="rId6"/>
          <a:stretch>
            <a:fillRect/>
          </a:stretch>
        </p:blipFill>
        <p:spPr>
          <a:xfrm>
            <a:off x="204246" y="5905207"/>
            <a:ext cx="234974" cy="232913"/>
          </a:xfrm>
          <a:prstGeom prst="rect">
            <a:avLst/>
          </a:prstGeom>
        </p:spPr>
      </p:pic>
    </p:spTree>
    <p:extLst>
      <p:ext uri="{BB962C8B-B14F-4D97-AF65-F5344CB8AC3E}">
        <p14:creationId xmlns:p14="http://schemas.microsoft.com/office/powerpoint/2010/main" val="2195578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298233" y="73801"/>
            <a:ext cx="11628724" cy="1824573"/>
          </a:xfrm>
        </p:spPr>
        <p:txBody>
          <a:bodyPr/>
          <a:lstStyle/>
          <a:p>
            <a:r>
              <a:rPr lang="en-US" sz="3600" dirty="0"/>
              <a:t>Serve it in a 5-star Restaurant – </a:t>
            </a:r>
            <a:r>
              <a:rPr lang="en-US" sz="3600" dirty="0">
                <a:solidFill>
                  <a:srgbClr val="00B0F0"/>
                </a:solidFill>
              </a:rPr>
              <a:t>ViZ PORTAL</a:t>
            </a:r>
          </a:p>
        </p:txBody>
      </p:sp>
      <p:sp>
        <p:nvSpPr>
          <p:cNvPr id="14" name="Arrow: Right 13">
            <a:extLst>
              <a:ext uri="{FF2B5EF4-FFF2-40B4-BE49-F238E27FC236}">
                <a16:creationId xmlns:a16="http://schemas.microsoft.com/office/drawing/2014/main" id="{EF0ED123-EB1D-471B-9B3D-DB12442EFF50}"/>
              </a:ext>
            </a:extLst>
          </p:cNvPr>
          <p:cNvSpPr/>
          <p:nvPr/>
        </p:nvSpPr>
        <p:spPr>
          <a:xfrm>
            <a:off x="7856677" y="4895713"/>
            <a:ext cx="922322" cy="330848"/>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pic>
        <p:nvPicPr>
          <p:cNvPr id="3" name="Picture 2">
            <a:extLst>
              <a:ext uri="{FF2B5EF4-FFF2-40B4-BE49-F238E27FC236}">
                <a16:creationId xmlns:a16="http://schemas.microsoft.com/office/drawing/2014/main" id="{93A2A4FA-1CAF-4C65-89E6-178D1D149607}"/>
              </a:ext>
            </a:extLst>
          </p:cNvPr>
          <p:cNvPicPr>
            <a:picLocks noChangeAspect="1"/>
          </p:cNvPicPr>
          <p:nvPr/>
        </p:nvPicPr>
        <p:blipFill rotWithShape="1">
          <a:blip r:embed="rId3"/>
          <a:srcRect b="1853"/>
          <a:stretch/>
        </p:blipFill>
        <p:spPr>
          <a:xfrm>
            <a:off x="7856677" y="1426558"/>
            <a:ext cx="3412836" cy="3207740"/>
          </a:xfrm>
          <a:prstGeom prst="rect">
            <a:avLst/>
          </a:prstGeom>
          <a:ln>
            <a:solidFill>
              <a:schemeClr val="bg1"/>
            </a:solidFill>
          </a:ln>
          <a:effectLst>
            <a:outerShdw blurRad="228600" dir="2700000" sx="101000" sy="101000" algn="tl" rotWithShape="0">
              <a:schemeClr val="bg1">
                <a:alpha val="80000"/>
              </a:schemeClr>
            </a:outerShdw>
          </a:effectLst>
        </p:spPr>
      </p:pic>
      <p:pic>
        <p:nvPicPr>
          <p:cNvPr id="4" name="Picture 3">
            <a:extLst>
              <a:ext uri="{FF2B5EF4-FFF2-40B4-BE49-F238E27FC236}">
                <a16:creationId xmlns:a16="http://schemas.microsoft.com/office/drawing/2014/main" id="{1F3C36A5-F233-4CEA-BCCC-21889F745275}"/>
              </a:ext>
            </a:extLst>
          </p:cNvPr>
          <p:cNvPicPr>
            <a:picLocks noChangeAspect="1"/>
          </p:cNvPicPr>
          <p:nvPr/>
        </p:nvPicPr>
        <p:blipFill>
          <a:blip r:embed="rId4"/>
          <a:stretch>
            <a:fillRect/>
          </a:stretch>
        </p:blipFill>
        <p:spPr>
          <a:xfrm>
            <a:off x="358587" y="1426558"/>
            <a:ext cx="7182530" cy="3892574"/>
          </a:xfrm>
          <a:prstGeom prst="rect">
            <a:avLst/>
          </a:prstGeom>
          <a:ln w="41275">
            <a:solidFill>
              <a:schemeClr val="tx1"/>
            </a:solidFill>
          </a:ln>
        </p:spPr>
      </p:pic>
      <p:sp>
        <p:nvSpPr>
          <p:cNvPr id="10" name="TextBox 9">
            <a:extLst>
              <a:ext uri="{FF2B5EF4-FFF2-40B4-BE49-F238E27FC236}">
                <a16:creationId xmlns:a16="http://schemas.microsoft.com/office/drawing/2014/main" id="{4F195722-5BA0-4FC2-B42E-231E97841243}"/>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1" name="Picture 10">
            <a:extLst>
              <a:ext uri="{FF2B5EF4-FFF2-40B4-BE49-F238E27FC236}">
                <a16:creationId xmlns:a16="http://schemas.microsoft.com/office/drawing/2014/main" id="{086FCAA7-C513-4F59-85A7-580CDCCCFC04}"/>
              </a:ext>
            </a:extLst>
          </p:cNvPr>
          <p:cNvPicPr>
            <a:picLocks noChangeAspect="1"/>
          </p:cNvPicPr>
          <p:nvPr/>
        </p:nvPicPr>
        <p:blipFill>
          <a:blip r:embed="rId5"/>
          <a:stretch>
            <a:fillRect/>
          </a:stretch>
        </p:blipFill>
        <p:spPr>
          <a:xfrm>
            <a:off x="204246" y="5905207"/>
            <a:ext cx="234974" cy="232913"/>
          </a:xfrm>
          <a:prstGeom prst="rect">
            <a:avLst/>
          </a:prstGeom>
        </p:spPr>
      </p:pic>
      <p:pic>
        <p:nvPicPr>
          <p:cNvPr id="6" name="Picture 5">
            <a:extLst>
              <a:ext uri="{FF2B5EF4-FFF2-40B4-BE49-F238E27FC236}">
                <a16:creationId xmlns:a16="http://schemas.microsoft.com/office/drawing/2014/main" id="{13F92A18-776D-47A2-B482-759A5BB8F944}"/>
              </a:ext>
            </a:extLst>
          </p:cNvPr>
          <p:cNvPicPr>
            <a:picLocks noChangeAspect="1"/>
          </p:cNvPicPr>
          <p:nvPr/>
        </p:nvPicPr>
        <p:blipFill>
          <a:blip r:embed="rId6"/>
          <a:stretch>
            <a:fillRect/>
          </a:stretch>
        </p:blipFill>
        <p:spPr>
          <a:xfrm>
            <a:off x="8842342" y="3774306"/>
            <a:ext cx="3217314" cy="2247357"/>
          </a:xfrm>
          <a:prstGeom prst="rect">
            <a:avLst/>
          </a:prstGeom>
          <a:ln>
            <a:solidFill>
              <a:schemeClr val="bg1"/>
            </a:solidFill>
          </a:ln>
          <a:effectLst>
            <a:outerShdw blurRad="228600" dir="2700000" sx="101000" sy="101000" algn="tl" rotWithShape="0">
              <a:schemeClr val="bg1">
                <a:alpha val="80000"/>
              </a:schemeClr>
            </a:outerShdw>
          </a:effectLst>
        </p:spPr>
      </p:pic>
    </p:spTree>
    <p:extLst>
      <p:ext uri="{BB962C8B-B14F-4D97-AF65-F5344CB8AC3E}">
        <p14:creationId xmlns:p14="http://schemas.microsoft.com/office/powerpoint/2010/main" val="3727462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A5C6870-459B-41D0-91A3-499D59F9EA31}"/>
              </a:ext>
            </a:extLst>
          </p:cNvPr>
          <p:cNvPicPr>
            <a:picLocks noChangeAspect="1"/>
          </p:cNvPicPr>
          <p:nvPr/>
        </p:nvPicPr>
        <p:blipFill>
          <a:blip r:embed="rId3"/>
          <a:stretch>
            <a:fillRect/>
          </a:stretch>
        </p:blipFill>
        <p:spPr>
          <a:xfrm>
            <a:off x="128613" y="1547466"/>
            <a:ext cx="7664793" cy="1856792"/>
          </a:xfrm>
          <a:prstGeom prst="rect">
            <a:avLst/>
          </a:prstGeom>
          <a:ln w="41275">
            <a:solidFill>
              <a:schemeClr val="tx1"/>
            </a:solidFill>
          </a:ln>
        </p:spPr>
      </p:pic>
      <p:sp>
        <p:nvSpPr>
          <p:cNvPr id="5" name="Title 1">
            <a:extLst>
              <a:ext uri="{FF2B5EF4-FFF2-40B4-BE49-F238E27FC236}">
                <a16:creationId xmlns:a16="http://schemas.microsoft.com/office/drawing/2014/main" id="{0362CA9F-24F0-4AEE-B34E-D027383127AE}"/>
              </a:ext>
            </a:extLst>
          </p:cNvPr>
          <p:cNvSpPr>
            <a:spLocks noGrp="1"/>
          </p:cNvSpPr>
          <p:nvPr>
            <p:ph type="title"/>
          </p:nvPr>
        </p:nvSpPr>
        <p:spPr>
          <a:xfrm>
            <a:off x="298233" y="73801"/>
            <a:ext cx="11628724" cy="1824573"/>
          </a:xfrm>
        </p:spPr>
        <p:txBody>
          <a:bodyPr/>
          <a:lstStyle/>
          <a:p>
            <a:r>
              <a:rPr lang="en-US" sz="3600" dirty="0"/>
              <a:t>Add Convenience – </a:t>
            </a:r>
            <a:r>
              <a:rPr lang="en-US" sz="3600" dirty="0">
                <a:solidFill>
                  <a:srgbClr val="00B0F0"/>
                </a:solidFill>
              </a:rPr>
              <a:t>Distribute app</a:t>
            </a:r>
          </a:p>
        </p:txBody>
      </p:sp>
      <p:sp>
        <p:nvSpPr>
          <p:cNvPr id="14" name="Arrow: Right 13">
            <a:extLst>
              <a:ext uri="{FF2B5EF4-FFF2-40B4-BE49-F238E27FC236}">
                <a16:creationId xmlns:a16="http://schemas.microsoft.com/office/drawing/2014/main" id="{EF0ED123-EB1D-471B-9B3D-DB12442EFF50}"/>
              </a:ext>
            </a:extLst>
          </p:cNvPr>
          <p:cNvSpPr/>
          <p:nvPr/>
        </p:nvSpPr>
        <p:spPr>
          <a:xfrm>
            <a:off x="8400786" y="3939033"/>
            <a:ext cx="922322" cy="330848"/>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pic>
        <p:nvPicPr>
          <p:cNvPr id="6" name="Picture 5">
            <a:extLst>
              <a:ext uri="{FF2B5EF4-FFF2-40B4-BE49-F238E27FC236}">
                <a16:creationId xmlns:a16="http://schemas.microsoft.com/office/drawing/2014/main" id="{1A8555EB-F0FF-4CF1-9143-E1767467EBC4}"/>
              </a:ext>
            </a:extLst>
          </p:cNvPr>
          <p:cNvPicPr>
            <a:picLocks noChangeAspect="1"/>
          </p:cNvPicPr>
          <p:nvPr/>
        </p:nvPicPr>
        <p:blipFill rotWithShape="1">
          <a:blip r:embed="rId4"/>
          <a:srcRect b="17176"/>
          <a:stretch/>
        </p:blipFill>
        <p:spPr>
          <a:xfrm>
            <a:off x="764617" y="3482809"/>
            <a:ext cx="7028789" cy="2265699"/>
          </a:xfrm>
          <a:prstGeom prst="rect">
            <a:avLst/>
          </a:prstGeom>
          <a:ln w="41275">
            <a:solidFill>
              <a:schemeClr val="tx1"/>
            </a:solidFill>
          </a:ln>
        </p:spPr>
      </p:pic>
      <p:pic>
        <p:nvPicPr>
          <p:cNvPr id="12" name="Picture 11">
            <a:extLst>
              <a:ext uri="{FF2B5EF4-FFF2-40B4-BE49-F238E27FC236}">
                <a16:creationId xmlns:a16="http://schemas.microsoft.com/office/drawing/2014/main" id="{2D5AC930-E96D-4404-931A-3C3754765CC7}"/>
              </a:ext>
            </a:extLst>
          </p:cNvPr>
          <p:cNvPicPr>
            <a:picLocks noChangeAspect="1"/>
          </p:cNvPicPr>
          <p:nvPr/>
        </p:nvPicPr>
        <p:blipFill>
          <a:blip r:embed="rId5"/>
          <a:stretch>
            <a:fillRect/>
          </a:stretch>
        </p:blipFill>
        <p:spPr>
          <a:xfrm>
            <a:off x="7883468" y="1556874"/>
            <a:ext cx="3953427" cy="3353268"/>
          </a:xfrm>
          <a:prstGeom prst="rect">
            <a:avLst/>
          </a:prstGeom>
          <a:ln>
            <a:solidFill>
              <a:schemeClr val="bg1"/>
            </a:solidFill>
          </a:ln>
          <a:effectLst>
            <a:outerShdw blurRad="228600" dir="2700000" sx="101000" sy="101000" algn="tl" rotWithShape="0">
              <a:schemeClr val="bg1">
                <a:alpha val="80000"/>
              </a:schemeClr>
            </a:outerShdw>
          </a:effectLst>
        </p:spPr>
      </p:pic>
      <p:sp>
        <p:nvSpPr>
          <p:cNvPr id="15" name="Arrow: Bent-Up 14">
            <a:extLst>
              <a:ext uri="{FF2B5EF4-FFF2-40B4-BE49-F238E27FC236}">
                <a16:creationId xmlns:a16="http://schemas.microsoft.com/office/drawing/2014/main" id="{F385A96A-EE7D-4C35-A10C-3665B64DA4F0}"/>
              </a:ext>
            </a:extLst>
          </p:cNvPr>
          <p:cNvSpPr/>
          <p:nvPr/>
        </p:nvSpPr>
        <p:spPr>
          <a:xfrm>
            <a:off x="6830928" y="5175315"/>
            <a:ext cx="3418012" cy="873955"/>
          </a:xfrm>
          <a:prstGeom prst="bentUpArrow">
            <a:avLst>
              <a:gd name="adj1" fmla="val 17012"/>
              <a:gd name="adj2" fmla="val 22150"/>
              <a:gd name="adj3" fmla="val 31791"/>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16" name="TextBox 15">
            <a:extLst>
              <a:ext uri="{FF2B5EF4-FFF2-40B4-BE49-F238E27FC236}">
                <a16:creationId xmlns:a16="http://schemas.microsoft.com/office/drawing/2014/main" id="{F127049D-DEA9-4C14-8DD9-83B665CDD22D}"/>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7" name="Picture 16">
            <a:extLst>
              <a:ext uri="{FF2B5EF4-FFF2-40B4-BE49-F238E27FC236}">
                <a16:creationId xmlns:a16="http://schemas.microsoft.com/office/drawing/2014/main" id="{57D1BC6B-BA2A-4652-9D13-9A2C5F945075}"/>
              </a:ext>
            </a:extLst>
          </p:cNvPr>
          <p:cNvPicPr>
            <a:picLocks noChangeAspect="1"/>
          </p:cNvPicPr>
          <p:nvPr/>
        </p:nvPicPr>
        <p:blipFill>
          <a:blip r:embed="rId6"/>
          <a:stretch>
            <a:fillRect/>
          </a:stretch>
        </p:blipFill>
        <p:spPr>
          <a:xfrm>
            <a:off x="204246" y="5905207"/>
            <a:ext cx="234974" cy="232913"/>
          </a:xfrm>
          <a:prstGeom prst="rect">
            <a:avLst/>
          </a:prstGeom>
        </p:spPr>
      </p:pic>
    </p:spTree>
    <p:extLst>
      <p:ext uri="{BB962C8B-B14F-4D97-AF65-F5344CB8AC3E}">
        <p14:creationId xmlns:p14="http://schemas.microsoft.com/office/powerpoint/2010/main" val="2648570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86408"/>
          </a:xfrm>
        </p:spPr>
        <p:txBody>
          <a:bodyPr/>
          <a:lstStyle/>
          <a:p>
            <a:pPr algn="ctr"/>
            <a:r>
              <a:rPr lang="en-US" sz="5400" b="1" dirty="0"/>
              <a:t>Data vs Insights</a:t>
            </a:r>
          </a:p>
        </p:txBody>
      </p:sp>
      <p:pic>
        <p:nvPicPr>
          <p:cNvPr id="8" name="Picture 7">
            <a:extLst>
              <a:ext uri="{FF2B5EF4-FFF2-40B4-BE49-F238E27FC236}">
                <a16:creationId xmlns:a16="http://schemas.microsoft.com/office/drawing/2014/main" id="{55F4A793-2723-41AF-B439-A190CCC2FA84}"/>
              </a:ext>
            </a:extLst>
          </p:cNvPr>
          <p:cNvPicPr>
            <a:picLocks noChangeAspect="1"/>
          </p:cNvPicPr>
          <p:nvPr/>
        </p:nvPicPr>
        <p:blipFill rotWithShape="1">
          <a:blip r:embed="rId3"/>
          <a:srcRect l="5079"/>
          <a:stretch/>
        </p:blipFill>
        <p:spPr>
          <a:xfrm>
            <a:off x="265287" y="1305174"/>
            <a:ext cx="6467207" cy="4811237"/>
          </a:xfrm>
          <a:prstGeom prst="rect">
            <a:avLst/>
          </a:prstGeom>
          <a:ln>
            <a:solidFill>
              <a:schemeClr val="bg1"/>
            </a:solidFill>
          </a:ln>
          <a:effectLst>
            <a:outerShdw blurRad="228600" dir="2700000" sx="102000" sy="102000" algn="tl" rotWithShape="0">
              <a:schemeClr val="bg1">
                <a:alpha val="80000"/>
              </a:schemeClr>
            </a:outerShdw>
          </a:effectLst>
        </p:spPr>
      </p:pic>
      <p:sp>
        <p:nvSpPr>
          <p:cNvPr id="10" name="TextBox 9">
            <a:extLst>
              <a:ext uri="{FF2B5EF4-FFF2-40B4-BE49-F238E27FC236}">
                <a16:creationId xmlns:a16="http://schemas.microsoft.com/office/drawing/2014/main" id="{3A1D871D-D413-453A-8B21-7CAEAD78EDE0}"/>
              </a:ext>
            </a:extLst>
          </p:cNvPr>
          <p:cNvSpPr txBox="1"/>
          <p:nvPr/>
        </p:nvSpPr>
        <p:spPr>
          <a:xfrm>
            <a:off x="7247964" y="1681612"/>
            <a:ext cx="4559838"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How often do our Self Install Fail</a:t>
            </a:r>
          </a:p>
          <a:p>
            <a:pPr marL="285750" indent="-285750">
              <a:buFont typeface="Arial" panose="020B0604020202020204" pitchFamily="34" charset="0"/>
              <a:buChar char="•"/>
            </a:pPr>
            <a:r>
              <a:rPr lang="en-US" dirty="0">
                <a:solidFill>
                  <a:schemeClr val="bg1"/>
                </a:solidFill>
              </a:rPr>
              <a:t>How many open Construction Jobs we have</a:t>
            </a:r>
          </a:p>
          <a:p>
            <a:pPr marL="285750" indent="-285750">
              <a:buFont typeface="Arial" panose="020B0604020202020204" pitchFamily="34" charset="0"/>
              <a:buChar char="•"/>
            </a:pPr>
            <a:r>
              <a:rPr lang="en-US" dirty="0">
                <a:solidFill>
                  <a:schemeClr val="bg1"/>
                </a:solidFill>
              </a:rPr>
              <a:t>How our flex attachment rates compare to the other regions</a:t>
            </a:r>
          </a:p>
          <a:p>
            <a:pPr marL="285750" indent="-285750">
              <a:buFont typeface="Arial" panose="020B0604020202020204" pitchFamily="34" charset="0"/>
              <a:buChar char="•"/>
            </a:pPr>
            <a:r>
              <a:rPr lang="en-US" dirty="0">
                <a:solidFill>
                  <a:schemeClr val="bg1"/>
                </a:solidFill>
              </a:rPr>
              <a:t>How likely are our customers to have a customer experience leveraging the Xfinity App </a:t>
            </a:r>
          </a:p>
          <a:p>
            <a:pPr marL="285750" indent="-285750">
              <a:buFont typeface="Arial" panose="020B0604020202020204" pitchFamily="34" charset="0"/>
              <a:buChar char="•"/>
            </a:pPr>
            <a:endParaRPr lang="en-US" dirty="0">
              <a:solidFill>
                <a:schemeClr val="bg1"/>
              </a:solidFill>
            </a:endParaRPr>
          </a:p>
        </p:txBody>
      </p:sp>
      <p:sp>
        <p:nvSpPr>
          <p:cNvPr id="11" name="TextBox 10">
            <a:extLst>
              <a:ext uri="{FF2B5EF4-FFF2-40B4-BE49-F238E27FC236}">
                <a16:creationId xmlns:a16="http://schemas.microsoft.com/office/drawing/2014/main" id="{936D3F00-7509-4D1C-996E-9E9F415BE0CB}"/>
              </a:ext>
            </a:extLst>
          </p:cNvPr>
          <p:cNvSpPr txBox="1"/>
          <p:nvPr/>
        </p:nvSpPr>
        <p:spPr>
          <a:xfrm>
            <a:off x="7010399" y="1053178"/>
            <a:ext cx="5116722" cy="461665"/>
          </a:xfrm>
          <a:prstGeom prst="rect">
            <a:avLst/>
          </a:prstGeom>
          <a:noFill/>
        </p:spPr>
        <p:txBody>
          <a:bodyPr wrap="none" rtlCol="0">
            <a:spAutoFit/>
          </a:bodyPr>
          <a:lstStyle/>
          <a:p>
            <a:r>
              <a:rPr lang="en-US" sz="2400" dirty="0">
                <a:solidFill>
                  <a:schemeClr val="bg1"/>
                </a:solidFill>
              </a:rPr>
              <a:t>Through Business Intelligence we learn:</a:t>
            </a:r>
          </a:p>
        </p:txBody>
      </p:sp>
      <p:sp>
        <p:nvSpPr>
          <p:cNvPr id="9" name="TextBox 8">
            <a:extLst>
              <a:ext uri="{FF2B5EF4-FFF2-40B4-BE49-F238E27FC236}">
                <a16:creationId xmlns:a16="http://schemas.microsoft.com/office/drawing/2014/main" id="{C7C7D85C-1545-455E-A6EB-94F16ACFE56E}"/>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3" name="Picture 12">
            <a:extLst>
              <a:ext uri="{FF2B5EF4-FFF2-40B4-BE49-F238E27FC236}">
                <a16:creationId xmlns:a16="http://schemas.microsoft.com/office/drawing/2014/main" id="{C67EE118-A3D2-4073-9128-DEF5A20215CC}"/>
              </a:ext>
            </a:extLst>
          </p:cNvPr>
          <p:cNvPicPr>
            <a:picLocks noChangeAspect="1"/>
          </p:cNvPicPr>
          <p:nvPr/>
        </p:nvPicPr>
        <p:blipFill>
          <a:blip r:embed="rId4"/>
          <a:stretch>
            <a:fillRect/>
          </a:stretch>
        </p:blipFill>
        <p:spPr>
          <a:xfrm>
            <a:off x="204246" y="5905207"/>
            <a:ext cx="234974" cy="232913"/>
          </a:xfrm>
          <a:prstGeom prst="rect">
            <a:avLst/>
          </a:prstGeom>
        </p:spPr>
      </p:pic>
    </p:spTree>
    <p:extLst>
      <p:ext uri="{BB962C8B-B14F-4D97-AF65-F5344CB8AC3E}">
        <p14:creationId xmlns:p14="http://schemas.microsoft.com/office/powerpoint/2010/main" val="2157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86408"/>
          </a:xfrm>
          <a:effectLst>
            <a:outerShdw blurRad="228600" dir="2700000" sx="102000" sy="102000" algn="tl" rotWithShape="0">
              <a:schemeClr val="bg1">
                <a:alpha val="80000"/>
              </a:schemeClr>
            </a:outerShdw>
          </a:effectLst>
        </p:spPr>
        <p:txBody>
          <a:bodyPr/>
          <a:lstStyle/>
          <a:p>
            <a:pPr algn="ctr"/>
            <a:r>
              <a:rPr lang="en-US" sz="5400" b="1" dirty="0"/>
              <a:t>Payless shoes example</a:t>
            </a:r>
          </a:p>
        </p:txBody>
      </p:sp>
      <p:pic>
        <p:nvPicPr>
          <p:cNvPr id="3" name="Picture 2">
            <a:extLst>
              <a:ext uri="{FF2B5EF4-FFF2-40B4-BE49-F238E27FC236}">
                <a16:creationId xmlns:a16="http://schemas.microsoft.com/office/drawing/2014/main" id="{DABCB631-78F4-4AF8-AA0B-D70F99622B18}"/>
              </a:ext>
            </a:extLst>
          </p:cNvPr>
          <p:cNvPicPr>
            <a:picLocks noChangeAspect="1"/>
          </p:cNvPicPr>
          <p:nvPr/>
        </p:nvPicPr>
        <p:blipFill rotWithShape="1">
          <a:blip r:embed="rId3"/>
          <a:srcRect l="1420" t="2100" r="2414" b="2295"/>
          <a:stretch/>
        </p:blipFill>
        <p:spPr>
          <a:xfrm>
            <a:off x="5187819" y="1302025"/>
            <a:ext cx="6587413" cy="5111217"/>
          </a:xfrm>
          <a:prstGeom prst="rect">
            <a:avLst/>
          </a:prstGeom>
          <a:ln>
            <a:solidFill>
              <a:schemeClr val="bg1"/>
            </a:solidFill>
          </a:ln>
          <a:effectLst>
            <a:outerShdw blurRad="228600" dir="2700000" sx="101000" sy="101000" algn="tl" rotWithShape="0">
              <a:schemeClr val="bg1">
                <a:alpha val="80000"/>
              </a:schemeClr>
            </a:outerShdw>
          </a:effectLst>
        </p:spPr>
      </p:pic>
      <p:sp>
        <p:nvSpPr>
          <p:cNvPr id="4" name="TextBox 3">
            <a:extLst>
              <a:ext uri="{FF2B5EF4-FFF2-40B4-BE49-F238E27FC236}">
                <a16:creationId xmlns:a16="http://schemas.microsoft.com/office/drawing/2014/main" id="{6398EC48-9E6F-4924-AE80-049F13BACC2E}"/>
              </a:ext>
            </a:extLst>
          </p:cNvPr>
          <p:cNvSpPr txBox="1"/>
          <p:nvPr/>
        </p:nvSpPr>
        <p:spPr>
          <a:xfrm>
            <a:off x="317241" y="1464906"/>
            <a:ext cx="4348065" cy="2677656"/>
          </a:xfrm>
          <a:prstGeom prst="rect">
            <a:avLst/>
          </a:prstGeom>
          <a:noFill/>
        </p:spPr>
        <p:txBody>
          <a:bodyPr wrap="square" rtlCol="0">
            <a:spAutoFit/>
          </a:bodyPr>
          <a:lstStyle/>
          <a:p>
            <a:r>
              <a:rPr lang="en-US" sz="3600" b="1" dirty="0">
                <a:solidFill>
                  <a:schemeClr val="bg1"/>
                </a:solidFill>
              </a:rPr>
              <a:t>Slowed – Down Checkout</a:t>
            </a:r>
          </a:p>
          <a:p>
            <a:endParaRPr lang="en-US" sz="4800" dirty="0">
              <a:solidFill>
                <a:schemeClr val="bg1"/>
              </a:solidFill>
            </a:endParaRPr>
          </a:p>
          <a:p>
            <a:endParaRPr lang="en-US" sz="4800" dirty="0">
              <a:solidFill>
                <a:schemeClr val="bg1"/>
              </a:solidFill>
            </a:endParaRPr>
          </a:p>
        </p:txBody>
      </p:sp>
      <p:sp>
        <p:nvSpPr>
          <p:cNvPr id="7" name="TextBox 6">
            <a:extLst>
              <a:ext uri="{FF2B5EF4-FFF2-40B4-BE49-F238E27FC236}">
                <a16:creationId xmlns:a16="http://schemas.microsoft.com/office/drawing/2014/main" id="{1D617F70-71D7-439B-B413-6B5DEC9BB0EE}"/>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8" name="Picture 7">
            <a:extLst>
              <a:ext uri="{FF2B5EF4-FFF2-40B4-BE49-F238E27FC236}">
                <a16:creationId xmlns:a16="http://schemas.microsoft.com/office/drawing/2014/main" id="{F2060253-9AB5-4432-B784-02E4DCAEEB11}"/>
              </a:ext>
            </a:extLst>
          </p:cNvPr>
          <p:cNvPicPr>
            <a:picLocks noChangeAspect="1"/>
          </p:cNvPicPr>
          <p:nvPr/>
        </p:nvPicPr>
        <p:blipFill>
          <a:blip r:embed="rId4"/>
          <a:stretch>
            <a:fillRect/>
          </a:stretch>
        </p:blipFill>
        <p:spPr>
          <a:xfrm>
            <a:off x="204246" y="5905207"/>
            <a:ext cx="234974" cy="232913"/>
          </a:xfrm>
          <a:prstGeom prst="rect">
            <a:avLst/>
          </a:prstGeom>
        </p:spPr>
      </p:pic>
    </p:spTree>
    <p:extLst>
      <p:ext uri="{BB962C8B-B14F-4D97-AF65-F5344CB8AC3E}">
        <p14:creationId xmlns:p14="http://schemas.microsoft.com/office/powerpoint/2010/main" val="3272634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86408"/>
          </a:xfrm>
          <a:effectLst>
            <a:outerShdw blurRad="228600" dir="2700000" sx="102000" sy="102000" algn="tl" rotWithShape="0">
              <a:schemeClr val="bg1">
                <a:alpha val="80000"/>
              </a:schemeClr>
            </a:outerShdw>
          </a:effectLst>
        </p:spPr>
        <p:txBody>
          <a:bodyPr/>
          <a:lstStyle/>
          <a:p>
            <a:pPr algn="ctr"/>
            <a:r>
              <a:rPr lang="en-US" sz="5400" b="1" dirty="0"/>
              <a:t>Uber example</a:t>
            </a:r>
          </a:p>
        </p:txBody>
      </p:sp>
      <p:sp>
        <p:nvSpPr>
          <p:cNvPr id="4" name="TextBox 3">
            <a:extLst>
              <a:ext uri="{FF2B5EF4-FFF2-40B4-BE49-F238E27FC236}">
                <a16:creationId xmlns:a16="http://schemas.microsoft.com/office/drawing/2014/main" id="{6398EC48-9E6F-4924-AE80-049F13BACC2E}"/>
              </a:ext>
            </a:extLst>
          </p:cNvPr>
          <p:cNvSpPr txBox="1"/>
          <p:nvPr/>
        </p:nvSpPr>
        <p:spPr>
          <a:xfrm>
            <a:off x="317241" y="1074240"/>
            <a:ext cx="4348065" cy="3231654"/>
          </a:xfrm>
          <a:prstGeom prst="rect">
            <a:avLst/>
          </a:prstGeom>
          <a:noFill/>
        </p:spPr>
        <p:txBody>
          <a:bodyPr wrap="square" rtlCol="0">
            <a:spAutoFit/>
          </a:bodyPr>
          <a:lstStyle/>
          <a:p>
            <a:pPr algn="l"/>
            <a:r>
              <a:rPr lang="en-US" sz="3600" b="1" i="0" cap="all" dirty="0">
                <a:solidFill>
                  <a:schemeClr val="bg1"/>
                </a:solidFill>
                <a:effectLst/>
                <a:latin typeface="Gotham"/>
              </a:rPr>
              <a:t>BUSINESS INTELLIGENCE FOR RESTAURANTS</a:t>
            </a:r>
          </a:p>
          <a:p>
            <a:endParaRPr lang="en-US" sz="4800" dirty="0">
              <a:solidFill>
                <a:schemeClr val="bg1"/>
              </a:solidFill>
            </a:endParaRPr>
          </a:p>
          <a:p>
            <a:endParaRPr lang="en-US" sz="4800" dirty="0">
              <a:solidFill>
                <a:schemeClr val="bg1"/>
              </a:solidFill>
            </a:endParaRPr>
          </a:p>
        </p:txBody>
      </p:sp>
      <p:pic>
        <p:nvPicPr>
          <p:cNvPr id="7" name="Picture 6">
            <a:extLst>
              <a:ext uri="{FF2B5EF4-FFF2-40B4-BE49-F238E27FC236}">
                <a16:creationId xmlns:a16="http://schemas.microsoft.com/office/drawing/2014/main" id="{A0DA78E6-6F4D-45FD-989E-7DACB91283B7}"/>
              </a:ext>
            </a:extLst>
          </p:cNvPr>
          <p:cNvPicPr>
            <a:picLocks noChangeAspect="1"/>
          </p:cNvPicPr>
          <p:nvPr/>
        </p:nvPicPr>
        <p:blipFill>
          <a:blip r:embed="rId3"/>
          <a:stretch>
            <a:fillRect/>
          </a:stretch>
        </p:blipFill>
        <p:spPr>
          <a:xfrm>
            <a:off x="5073701" y="1229842"/>
            <a:ext cx="6630502" cy="5133811"/>
          </a:xfrm>
          <a:prstGeom prst="rect">
            <a:avLst/>
          </a:prstGeom>
          <a:ln>
            <a:solidFill>
              <a:schemeClr val="bg1"/>
            </a:solidFill>
          </a:ln>
          <a:effectLst>
            <a:outerShdw blurRad="228600" dir="2700000" sx="101000" sy="101000" algn="tl" rotWithShape="0">
              <a:schemeClr val="bg1">
                <a:alpha val="80000"/>
              </a:schemeClr>
            </a:outerShdw>
          </a:effectLst>
        </p:spPr>
      </p:pic>
      <p:pic>
        <p:nvPicPr>
          <p:cNvPr id="10" name="Picture 9">
            <a:extLst>
              <a:ext uri="{FF2B5EF4-FFF2-40B4-BE49-F238E27FC236}">
                <a16:creationId xmlns:a16="http://schemas.microsoft.com/office/drawing/2014/main" id="{E0FB0A4D-0C75-4D4D-B69B-5F9331496238}"/>
              </a:ext>
            </a:extLst>
          </p:cNvPr>
          <p:cNvPicPr>
            <a:picLocks noChangeAspect="1"/>
          </p:cNvPicPr>
          <p:nvPr/>
        </p:nvPicPr>
        <p:blipFill>
          <a:blip r:embed="rId4"/>
          <a:stretch>
            <a:fillRect/>
          </a:stretch>
        </p:blipFill>
        <p:spPr>
          <a:xfrm>
            <a:off x="317241" y="3796747"/>
            <a:ext cx="2362279" cy="1672283"/>
          </a:xfrm>
          <a:prstGeom prst="rect">
            <a:avLst/>
          </a:prstGeom>
          <a:ln>
            <a:solidFill>
              <a:schemeClr val="bg1"/>
            </a:solidFill>
          </a:ln>
          <a:effectLst>
            <a:outerShdw blurRad="228600" dir="2700000" sx="101000" sy="101000" algn="tl" rotWithShape="0">
              <a:schemeClr val="bg1">
                <a:alpha val="80000"/>
              </a:schemeClr>
            </a:outerShdw>
          </a:effectLst>
        </p:spPr>
      </p:pic>
      <p:sp>
        <p:nvSpPr>
          <p:cNvPr id="11" name="Arrow: Right 10">
            <a:extLst>
              <a:ext uri="{FF2B5EF4-FFF2-40B4-BE49-F238E27FC236}">
                <a16:creationId xmlns:a16="http://schemas.microsoft.com/office/drawing/2014/main" id="{FC0C6B3E-2FE2-4FA2-9148-5FF8D9F40D2D}"/>
              </a:ext>
            </a:extLst>
          </p:cNvPr>
          <p:cNvSpPr/>
          <p:nvPr/>
        </p:nvSpPr>
        <p:spPr>
          <a:xfrm>
            <a:off x="3212560" y="4302040"/>
            <a:ext cx="1452746" cy="330848"/>
          </a:xfrm>
          <a:prstGeom prst="rightArrow">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cap="all" dirty="0">
              <a:solidFill>
                <a:schemeClr val="accent1"/>
              </a:solidFill>
              <a:latin typeface="Gotham Book" charset="0"/>
              <a:ea typeface="Gotham Book" charset="0"/>
              <a:cs typeface="Gotham Book" charset="0"/>
            </a:endParaRPr>
          </a:p>
        </p:txBody>
      </p:sp>
      <p:sp>
        <p:nvSpPr>
          <p:cNvPr id="12" name="TextBox 11">
            <a:extLst>
              <a:ext uri="{FF2B5EF4-FFF2-40B4-BE49-F238E27FC236}">
                <a16:creationId xmlns:a16="http://schemas.microsoft.com/office/drawing/2014/main" id="{3789BDC3-D809-4655-A0C2-8B6166340C1E}"/>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3" name="Picture 12">
            <a:extLst>
              <a:ext uri="{FF2B5EF4-FFF2-40B4-BE49-F238E27FC236}">
                <a16:creationId xmlns:a16="http://schemas.microsoft.com/office/drawing/2014/main" id="{AE5A6AC5-0851-4F8E-8F56-D250F8D4B341}"/>
              </a:ext>
            </a:extLst>
          </p:cNvPr>
          <p:cNvPicPr>
            <a:picLocks noChangeAspect="1"/>
          </p:cNvPicPr>
          <p:nvPr/>
        </p:nvPicPr>
        <p:blipFill>
          <a:blip r:embed="rId5"/>
          <a:stretch>
            <a:fillRect/>
          </a:stretch>
        </p:blipFill>
        <p:spPr>
          <a:xfrm>
            <a:off x="204246" y="5905207"/>
            <a:ext cx="234974" cy="232913"/>
          </a:xfrm>
          <a:prstGeom prst="rect">
            <a:avLst/>
          </a:prstGeom>
        </p:spPr>
      </p:pic>
    </p:spTree>
    <p:extLst>
      <p:ext uri="{BB962C8B-B14F-4D97-AF65-F5344CB8AC3E}">
        <p14:creationId xmlns:p14="http://schemas.microsoft.com/office/powerpoint/2010/main" val="2609801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60072" y="4518928"/>
            <a:ext cx="6634185" cy="787845"/>
          </a:xfrm>
        </p:spPr>
        <p:txBody>
          <a:bodyPr vert="horz" lIns="91440" tIns="45720" rIns="91440" bIns="45720" rtlCol="0" anchor="t">
            <a:noAutofit/>
          </a:bodyPr>
          <a:lstStyle/>
          <a:p>
            <a:pPr algn="ctr">
              <a:lnSpc>
                <a:spcPct val="90000"/>
              </a:lnSpc>
            </a:pPr>
            <a:r>
              <a:rPr lang="en-US" sz="5400" b="1" dirty="0">
                <a:solidFill>
                  <a:schemeClr val="tx1"/>
                </a:solidFill>
                <a:latin typeface="+mn-lt"/>
                <a:ea typeface="+mn-ea"/>
                <a:cs typeface="+mn-cs"/>
              </a:rPr>
              <a:t>The future of BI</a:t>
            </a:r>
            <a:br>
              <a:rPr lang="en-US" sz="5400" kern="1200" dirty="0">
                <a:solidFill>
                  <a:schemeClr val="tx1"/>
                </a:solidFill>
                <a:latin typeface="+mj-lt"/>
                <a:ea typeface="+mj-ea"/>
                <a:cs typeface="+mj-cs"/>
              </a:rPr>
            </a:br>
            <a:br>
              <a:rPr lang="en-US" sz="5400" kern="1200" dirty="0">
                <a:solidFill>
                  <a:schemeClr val="tx1"/>
                </a:solidFill>
                <a:latin typeface="+mj-lt"/>
                <a:ea typeface="+mj-ea"/>
                <a:cs typeface="+mj-cs"/>
              </a:rPr>
            </a:br>
            <a:endParaRPr lang="en-US" sz="5400" kern="1200" dirty="0">
              <a:solidFill>
                <a:schemeClr val="tx1"/>
              </a:solidFill>
              <a:latin typeface="+mj-lt"/>
              <a:ea typeface="+mj-ea"/>
              <a:cs typeface="+mj-cs"/>
            </a:endParaRPr>
          </a:p>
        </p:txBody>
      </p:sp>
      <p:sp>
        <p:nvSpPr>
          <p:cNvPr id="12" name="Freeform: Shape 14">
            <a:extLst>
              <a:ext uri="{FF2B5EF4-FFF2-40B4-BE49-F238E27FC236}">
                <a16:creationId xmlns:a16="http://schemas.microsoft.com/office/drawing/2014/main" id="{83FA766D-3260-4E0A-9E7F-A2C93DFF1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6518"/>
            <a:ext cx="4100079" cy="6194580"/>
          </a:xfrm>
          <a:custGeom>
            <a:avLst/>
            <a:gdLst>
              <a:gd name="connsiteX0" fmla="*/ 1002789 w 4100079"/>
              <a:gd name="connsiteY0" fmla="*/ 0 h 6194580"/>
              <a:gd name="connsiteX1" fmla="*/ 4100079 w 4100079"/>
              <a:gd name="connsiteY1" fmla="*/ 3097290 h 6194580"/>
              <a:gd name="connsiteX2" fmla="*/ 1002789 w 4100079"/>
              <a:gd name="connsiteY2" fmla="*/ 6194580 h 6194580"/>
              <a:gd name="connsiteX3" fmla="*/ 81750 w 4100079"/>
              <a:gd name="connsiteY3" fmla="*/ 6055332 h 6194580"/>
              <a:gd name="connsiteX4" fmla="*/ 0 w 4100079"/>
              <a:gd name="connsiteY4" fmla="*/ 6025411 h 6194580"/>
              <a:gd name="connsiteX5" fmla="*/ 0 w 4100079"/>
              <a:gd name="connsiteY5" fmla="*/ 169169 h 6194580"/>
              <a:gd name="connsiteX6" fmla="*/ 81750 w 4100079"/>
              <a:gd name="connsiteY6" fmla="*/ 139248 h 6194580"/>
              <a:gd name="connsiteX7" fmla="*/ 1002789 w 4100079"/>
              <a:gd name="connsiteY7" fmla="*/ 0 h 619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0079" h="6194580">
                <a:moveTo>
                  <a:pt x="1002789" y="0"/>
                </a:moveTo>
                <a:cubicBezTo>
                  <a:pt x="2713375" y="0"/>
                  <a:pt x="4100079" y="1386704"/>
                  <a:pt x="4100079" y="3097290"/>
                </a:cubicBezTo>
                <a:cubicBezTo>
                  <a:pt x="4100079" y="4807876"/>
                  <a:pt x="2713375" y="6194580"/>
                  <a:pt x="1002789" y="6194580"/>
                </a:cubicBezTo>
                <a:cubicBezTo>
                  <a:pt x="682054" y="6194580"/>
                  <a:pt x="372706" y="6145829"/>
                  <a:pt x="81750" y="6055332"/>
                </a:cubicBezTo>
                <a:lnTo>
                  <a:pt x="0" y="6025411"/>
                </a:lnTo>
                <a:lnTo>
                  <a:pt x="0" y="169169"/>
                </a:lnTo>
                <a:lnTo>
                  <a:pt x="81750" y="139248"/>
                </a:lnTo>
                <a:cubicBezTo>
                  <a:pt x="372706" y="48751"/>
                  <a:pt x="682054" y="0"/>
                  <a:pt x="100278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Icon&#10;&#10;Description automatically generated">
            <a:extLst>
              <a:ext uri="{FF2B5EF4-FFF2-40B4-BE49-F238E27FC236}">
                <a16:creationId xmlns:a16="http://schemas.microsoft.com/office/drawing/2014/main" id="{2E43E2A6-90F0-4B4B-826B-8BC433464081}"/>
              </a:ext>
            </a:extLst>
          </p:cNvPr>
          <p:cNvPicPr>
            <a:picLocks noChangeAspect="1"/>
          </p:cNvPicPr>
          <p:nvPr/>
        </p:nvPicPr>
        <p:blipFill rotWithShape="1">
          <a:blip r:embed="rId3"/>
          <a:srcRect l="6256" r="26634" b="-2"/>
          <a:stretch/>
        </p:blipFill>
        <p:spPr>
          <a:xfrm>
            <a:off x="20" y="413156"/>
            <a:ext cx="3933420" cy="5861304"/>
          </a:xfrm>
          <a:custGeom>
            <a:avLst/>
            <a:gdLst/>
            <a:ahLst/>
            <a:cxnLst/>
            <a:rect l="l" t="t" r="r" b="b"/>
            <a:pathLst>
              <a:path w="3933440" h="5861304">
                <a:moveTo>
                  <a:pt x="1002788" y="0"/>
                </a:moveTo>
                <a:cubicBezTo>
                  <a:pt x="2621342" y="0"/>
                  <a:pt x="3933440" y="1312098"/>
                  <a:pt x="3933440" y="2930652"/>
                </a:cubicBezTo>
                <a:cubicBezTo>
                  <a:pt x="3933440" y="4549206"/>
                  <a:pt x="2621342" y="5861304"/>
                  <a:pt x="1002788" y="5861304"/>
                </a:cubicBezTo>
                <a:cubicBezTo>
                  <a:pt x="699309" y="5861304"/>
                  <a:pt x="406604" y="5815176"/>
                  <a:pt x="131302" y="5729548"/>
                </a:cubicBezTo>
                <a:lnTo>
                  <a:pt x="0" y="5681491"/>
                </a:lnTo>
                <a:lnTo>
                  <a:pt x="0" y="179814"/>
                </a:lnTo>
                <a:lnTo>
                  <a:pt x="131302" y="131756"/>
                </a:lnTo>
                <a:cubicBezTo>
                  <a:pt x="406604" y="46129"/>
                  <a:pt x="699309" y="0"/>
                  <a:pt x="1002788" y="0"/>
                </a:cubicBezTo>
                <a:close/>
              </a:path>
            </a:pathLst>
          </a:custGeom>
          <a:ln w="41275">
            <a:solidFill>
              <a:schemeClr val="bg1"/>
            </a:solidFill>
          </a:ln>
        </p:spPr>
      </p:pic>
      <p:sp>
        <p:nvSpPr>
          <p:cNvPr id="13" name="Freeform: Shape 16">
            <a:extLst>
              <a:ext uri="{FF2B5EF4-FFF2-40B4-BE49-F238E27FC236}">
                <a16:creationId xmlns:a16="http://schemas.microsoft.com/office/drawing/2014/main" id="{CB435A06-5FFD-4CF8-BE06-3796EC420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53543" y="0"/>
            <a:ext cx="3566160" cy="3159748"/>
          </a:xfrm>
          <a:custGeom>
            <a:avLst/>
            <a:gdLst>
              <a:gd name="connsiteX0" fmla="*/ 649888 w 3566160"/>
              <a:gd name="connsiteY0" fmla="*/ 0 h 3159748"/>
              <a:gd name="connsiteX1" fmla="*/ 2916273 w 3566160"/>
              <a:gd name="connsiteY1" fmla="*/ 0 h 3159748"/>
              <a:gd name="connsiteX2" fmla="*/ 2917285 w 3566160"/>
              <a:gd name="connsiteY2" fmla="*/ 757 h 3159748"/>
              <a:gd name="connsiteX3" fmla="*/ 3566160 w 3566160"/>
              <a:gd name="connsiteY3" fmla="*/ 1376668 h 3159748"/>
              <a:gd name="connsiteX4" fmla="*/ 1783080 w 3566160"/>
              <a:gd name="connsiteY4" fmla="*/ 3159748 h 3159748"/>
              <a:gd name="connsiteX5" fmla="*/ 0 w 3566160"/>
              <a:gd name="connsiteY5" fmla="*/ 1376668 h 3159748"/>
              <a:gd name="connsiteX6" fmla="*/ 648876 w 3566160"/>
              <a:gd name="connsiteY6" fmla="*/ 757 h 315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160" h="3159748">
                <a:moveTo>
                  <a:pt x="649888" y="0"/>
                </a:moveTo>
                <a:lnTo>
                  <a:pt x="2916273" y="0"/>
                </a:lnTo>
                <a:lnTo>
                  <a:pt x="2917285" y="757"/>
                </a:lnTo>
                <a:cubicBezTo>
                  <a:pt x="3313569" y="327800"/>
                  <a:pt x="3566160" y="822736"/>
                  <a:pt x="3566160" y="1376668"/>
                </a:cubicBezTo>
                <a:cubicBezTo>
                  <a:pt x="3566160" y="2361436"/>
                  <a:pt x="2767848" y="3159748"/>
                  <a:pt x="1783080" y="3159748"/>
                </a:cubicBezTo>
                <a:cubicBezTo>
                  <a:pt x="798312" y="3159748"/>
                  <a:pt x="0" y="2361436"/>
                  <a:pt x="0" y="1376668"/>
                </a:cubicBezTo>
                <a:cubicBezTo>
                  <a:pt x="0" y="822736"/>
                  <a:pt x="252591" y="327800"/>
                  <a:pt x="648876" y="7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toy, vector graphics&#10;&#10;Description automatically generated">
            <a:extLst>
              <a:ext uri="{FF2B5EF4-FFF2-40B4-BE49-F238E27FC236}">
                <a16:creationId xmlns:a16="http://schemas.microsoft.com/office/drawing/2014/main" id="{41765DA3-26E9-4FAD-8204-A416466BED9F}"/>
              </a:ext>
            </a:extLst>
          </p:cNvPr>
          <p:cNvPicPr>
            <a:picLocks noChangeAspect="1"/>
          </p:cNvPicPr>
          <p:nvPr/>
        </p:nvPicPr>
        <p:blipFill rotWithShape="1">
          <a:blip r:embed="rId4"/>
          <a:srcRect t="6332" r="-5" b="1133"/>
          <a:stretch/>
        </p:blipFill>
        <p:spPr>
          <a:xfrm>
            <a:off x="4518135" y="10"/>
            <a:ext cx="3236976" cy="2995146"/>
          </a:xfrm>
          <a:custGeom>
            <a:avLst/>
            <a:gdLst/>
            <a:ahLst/>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a:ln w="41275">
            <a:solidFill>
              <a:schemeClr val="bg1"/>
            </a:solidFill>
          </a:ln>
        </p:spPr>
      </p:pic>
      <p:sp>
        <p:nvSpPr>
          <p:cNvPr id="14" name="Freeform: Shape 18">
            <a:extLst>
              <a:ext uri="{FF2B5EF4-FFF2-40B4-BE49-F238E27FC236}">
                <a16:creationId xmlns:a16="http://schemas.microsoft.com/office/drawing/2014/main" id="{5E10DA6E-C3FF-4539-BF84-4775BB7EC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4396" y="2042"/>
            <a:ext cx="3387604" cy="4183848"/>
          </a:xfrm>
          <a:custGeom>
            <a:avLst/>
            <a:gdLst>
              <a:gd name="connsiteX0" fmla="*/ 420128 w 3387604"/>
              <a:gd name="connsiteY0" fmla="*/ 0 h 4183848"/>
              <a:gd name="connsiteX1" fmla="*/ 3387604 w 3387604"/>
              <a:gd name="connsiteY1" fmla="*/ 0 h 4183848"/>
              <a:gd name="connsiteX2" fmla="*/ 3387604 w 3387604"/>
              <a:gd name="connsiteY2" fmla="*/ 4101530 h 4183848"/>
              <a:gd name="connsiteX3" fmla="*/ 3283372 w 3387604"/>
              <a:gd name="connsiteY3" fmla="*/ 4128330 h 4183848"/>
              <a:gd name="connsiteX4" fmla="*/ 2732648 w 3387604"/>
              <a:gd name="connsiteY4" fmla="*/ 4183848 h 4183848"/>
              <a:gd name="connsiteX5" fmla="*/ 0 w 3387604"/>
              <a:gd name="connsiteY5" fmla="*/ 1451200 h 4183848"/>
              <a:gd name="connsiteX6" fmla="*/ 329816 w 3387604"/>
              <a:gd name="connsiteY6" fmla="*/ 148658 h 418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7604" h="4183848">
                <a:moveTo>
                  <a:pt x="420128" y="0"/>
                </a:moveTo>
                <a:lnTo>
                  <a:pt x="3387604" y="0"/>
                </a:lnTo>
                <a:lnTo>
                  <a:pt x="3387604" y="4101530"/>
                </a:lnTo>
                <a:lnTo>
                  <a:pt x="3283372" y="4128330"/>
                </a:lnTo>
                <a:cubicBezTo>
                  <a:pt x="3105483" y="4164732"/>
                  <a:pt x="2921298" y="4183848"/>
                  <a:pt x="2732648" y="4183848"/>
                </a:cubicBezTo>
                <a:cubicBezTo>
                  <a:pt x="1223448" y="4183848"/>
                  <a:pt x="0" y="2960400"/>
                  <a:pt x="0" y="1451200"/>
                </a:cubicBezTo>
                <a:cubicBezTo>
                  <a:pt x="0" y="979575"/>
                  <a:pt x="119477" y="535856"/>
                  <a:pt x="329816" y="14865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Icon&#10;&#10;Description automatically generated">
            <a:extLst>
              <a:ext uri="{FF2B5EF4-FFF2-40B4-BE49-F238E27FC236}">
                <a16:creationId xmlns:a16="http://schemas.microsoft.com/office/drawing/2014/main" id="{9688F72B-E890-4C91-B38B-E6BF7CA36C47}"/>
              </a:ext>
            </a:extLst>
          </p:cNvPr>
          <p:cNvPicPr>
            <a:picLocks noChangeAspect="1"/>
          </p:cNvPicPr>
          <p:nvPr/>
        </p:nvPicPr>
        <p:blipFill rotWithShape="1">
          <a:blip r:embed="rId5"/>
          <a:srcRect l="8820" r="10986" b="3"/>
          <a:stretch/>
        </p:blipFill>
        <p:spPr>
          <a:xfrm>
            <a:off x="8967592" y="2042"/>
            <a:ext cx="3224421" cy="4020664"/>
          </a:xfrm>
          <a:custGeom>
            <a:avLst/>
            <a:gdLst/>
            <a:ahLst/>
            <a:cxnLst/>
            <a:rect l="l" t="t" r="r" b="b"/>
            <a:pathLst>
              <a:path w="3224421" h="4020664">
                <a:moveTo>
                  <a:pt x="449733" y="0"/>
                </a:moveTo>
                <a:lnTo>
                  <a:pt x="3224421" y="0"/>
                </a:lnTo>
                <a:lnTo>
                  <a:pt x="3224421" y="3933205"/>
                </a:lnTo>
                <a:lnTo>
                  <a:pt x="3087301" y="3968462"/>
                </a:lnTo>
                <a:cubicBezTo>
                  <a:pt x="2920035" y="4002689"/>
                  <a:pt x="2746849" y="4020664"/>
                  <a:pt x="2569464" y="4020664"/>
                </a:cubicBezTo>
                <a:cubicBezTo>
                  <a:pt x="1150388" y="4020664"/>
                  <a:pt x="0" y="2870276"/>
                  <a:pt x="0" y="1451200"/>
                </a:cubicBezTo>
                <a:cubicBezTo>
                  <a:pt x="0" y="919047"/>
                  <a:pt x="161773" y="424677"/>
                  <a:pt x="438824" y="14588"/>
                </a:cubicBezTo>
                <a:close/>
              </a:path>
            </a:pathLst>
          </a:custGeom>
          <a:ln w="41275">
            <a:solidFill>
              <a:schemeClr val="bg1"/>
            </a:solidFill>
          </a:ln>
        </p:spPr>
      </p:pic>
      <p:sp>
        <p:nvSpPr>
          <p:cNvPr id="7" name="TextBox 6">
            <a:extLst>
              <a:ext uri="{FF2B5EF4-FFF2-40B4-BE49-F238E27FC236}">
                <a16:creationId xmlns:a16="http://schemas.microsoft.com/office/drawing/2014/main" id="{E256386A-EA00-4095-9722-F1D9FE24EC60}"/>
              </a:ext>
            </a:extLst>
          </p:cNvPr>
          <p:cNvSpPr txBox="1"/>
          <p:nvPr/>
        </p:nvSpPr>
        <p:spPr>
          <a:xfrm>
            <a:off x="4746396" y="742315"/>
            <a:ext cx="6099142" cy="369332"/>
          </a:xfrm>
          <a:prstGeom prst="rect">
            <a:avLst/>
          </a:prstGeom>
          <a:noFill/>
        </p:spPr>
        <p:txBody>
          <a:bodyPr wrap="square">
            <a:spAutoFit/>
          </a:bodyPr>
          <a:lstStyle/>
          <a:p>
            <a:endParaRPr lang="en-US" dirty="0"/>
          </a:p>
        </p:txBody>
      </p:sp>
      <p:sp>
        <p:nvSpPr>
          <p:cNvPr id="9" name="TextBox 8">
            <a:extLst>
              <a:ext uri="{FF2B5EF4-FFF2-40B4-BE49-F238E27FC236}">
                <a16:creationId xmlns:a16="http://schemas.microsoft.com/office/drawing/2014/main" id="{77936EF1-002D-4E1D-AF63-B85479464282}"/>
              </a:ext>
            </a:extLst>
          </p:cNvPr>
          <p:cNvSpPr txBox="1"/>
          <p:nvPr/>
        </p:nvSpPr>
        <p:spPr>
          <a:xfrm>
            <a:off x="8967592" y="3620640"/>
            <a:ext cx="3224421" cy="402066"/>
          </a:xfrm>
          <a:prstGeom prst="rect">
            <a:avLst/>
          </a:prstGeom>
          <a:solidFill>
            <a:srgbClr val="000000">
              <a:alpha val="50000"/>
            </a:srgbClr>
          </a:solidFill>
          <a:ln>
            <a:noFill/>
          </a:ln>
        </p:spPr>
        <p:txBody>
          <a:bodyPr wrap="square" rtlCol="0">
            <a:noAutofit/>
          </a:bodyPr>
          <a:lstStyle/>
          <a:p>
            <a:pPr algn="ctr">
              <a:spcAft>
                <a:spcPts val="600"/>
              </a:spcAft>
            </a:pPr>
            <a:r>
              <a:rPr lang="en-US" sz="1400" b="1" dirty="0">
                <a:solidFill>
                  <a:srgbClr val="FFFFFF"/>
                </a:solidFill>
              </a:rPr>
              <a:t>https://www.blackillustrations.com/</a:t>
            </a:r>
          </a:p>
        </p:txBody>
      </p:sp>
      <p:sp>
        <p:nvSpPr>
          <p:cNvPr id="15" name="TextBox 14">
            <a:extLst>
              <a:ext uri="{FF2B5EF4-FFF2-40B4-BE49-F238E27FC236}">
                <a16:creationId xmlns:a16="http://schemas.microsoft.com/office/drawing/2014/main" id="{B57F5C7A-C566-4698-BCBC-3938885C8ED2}"/>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16" name="Picture 15">
            <a:extLst>
              <a:ext uri="{FF2B5EF4-FFF2-40B4-BE49-F238E27FC236}">
                <a16:creationId xmlns:a16="http://schemas.microsoft.com/office/drawing/2014/main" id="{461EC3D8-5687-47A4-BFC9-86AB12D6442B}"/>
              </a:ext>
            </a:extLst>
          </p:cNvPr>
          <p:cNvPicPr>
            <a:picLocks noChangeAspect="1"/>
          </p:cNvPicPr>
          <p:nvPr/>
        </p:nvPicPr>
        <p:blipFill>
          <a:blip r:embed="rId6"/>
          <a:stretch>
            <a:fillRect/>
          </a:stretch>
        </p:blipFill>
        <p:spPr>
          <a:xfrm>
            <a:off x="204246" y="5905207"/>
            <a:ext cx="234974" cy="232913"/>
          </a:xfrm>
          <a:prstGeom prst="rect">
            <a:avLst/>
          </a:prstGeom>
        </p:spPr>
      </p:pic>
    </p:spTree>
    <p:extLst>
      <p:ext uri="{BB962C8B-B14F-4D97-AF65-F5344CB8AC3E}">
        <p14:creationId xmlns:p14="http://schemas.microsoft.com/office/powerpoint/2010/main" val="418270570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620D33-541D-41DA-BFCF-9F6A54EB9388}"/>
              </a:ext>
            </a:extLst>
          </p:cNvPr>
          <p:cNvPicPr>
            <a:picLocks noChangeAspect="1"/>
          </p:cNvPicPr>
          <p:nvPr/>
        </p:nvPicPr>
        <p:blipFill>
          <a:blip r:embed="rId3"/>
          <a:stretch>
            <a:fillRect/>
          </a:stretch>
        </p:blipFill>
        <p:spPr>
          <a:xfrm>
            <a:off x="5254591" y="2106506"/>
            <a:ext cx="1682818" cy="1457248"/>
          </a:xfrm>
          <a:prstGeom prst="rect">
            <a:avLst/>
          </a:prstGeom>
          <a:ln w="9525">
            <a:solidFill>
              <a:schemeClr val="bg1"/>
            </a:solidFill>
          </a:ln>
          <a:effectLst>
            <a:outerShdw blurRad="228600" dir="2700000" sx="101000" sy="101000" algn="tl" rotWithShape="0">
              <a:schemeClr val="bg1">
                <a:alpha val="80000"/>
              </a:schemeClr>
            </a:outerShdw>
          </a:effectLst>
        </p:spPr>
      </p:pic>
      <p:sp>
        <p:nvSpPr>
          <p:cNvPr id="6" name="TextBox 5">
            <a:extLst>
              <a:ext uri="{FF2B5EF4-FFF2-40B4-BE49-F238E27FC236}">
                <a16:creationId xmlns:a16="http://schemas.microsoft.com/office/drawing/2014/main" id="{89129D36-BAD1-4C63-B09F-90121F256632}"/>
              </a:ext>
            </a:extLst>
          </p:cNvPr>
          <p:cNvSpPr txBox="1"/>
          <p:nvPr/>
        </p:nvSpPr>
        <p:spPr>
          <a:xfrm>
            <a:off x="358588" y="5827059"/>
            <a:ext cx="1645002" cy="369332"/>
          </a:xfrm>
          <a:prstGeom prst="rect">
            <a:avLst/>
          </a:prstGeom>
          <a:noFill/>
        </p:spPr>
        <p:txBody>
          <a:bodyPr wrap="none" rtlCol="0">
            <a:spAutoFit/>
          </a:bodyPr>
          <a:lstStyle/>
          <a:p>
            <a:r>
              <a:rPr lang="en-US" dirty="0">
                <a:solidFill>
                  <a:schemeClr val="bg1"/>
                </a:solidFill>
              </a:rPr>
              <a:t>@rlanecomcast</a:t>
            </a:r>
          </a:p>
        </p:txBody>
      </p:sp>
      <p:pic>
        <p:nvPicPr>
          <p:cNvPr id="7" name="Picture 6">
            <a:extLst>
              <a:ext uri="{FF2B5EF4-FFF2-40B4-BE49-F238E27FC236}">
                <a16:creationId xmlns:a16="http://schemas.microsoft.com/office/drawing/2014/main" id="{301795DF-B75D-485A-B922-1B00F8F36523}"/>
              </a:ext>
            </a:extLst>
          </p:cNvPr>
          <p:cNvPicPr>
            <a:picLocks noChangeAspect="1"/>
          </p:cNvPicPr>
          <p:nvPr/>
        </p:nvPicPr>
        <p:blipFill>
          <a:blip r:embed="rId4"/>
          <a:stretch>
            <a:fillRect/>
          </a:stretch>
        </p:blipFill>
        <p:spPr>
          <a:xfrm>
            <a:off x="204246" y="5905207"/>
            <a:ext cx="234974" cy="232913"/>
          </a:xfrm>
          <a:prstGeom prst="rect">
            <a:avLst/>
          </a:prstGeom>
        </p:spPr>
      </p:pic>
      <p:pic>
        <p:nvPicPr>
          <p:cNvPr id="2" name="Picture 1">
            <a:extLst>
              <a:ext uri="{FF2B5EF4-FFF2-40B4-BE49-F238E27FC236}">
                <a16:creationId xmlns:a16="http://schemas.microsoft.com/office/drawing/2014/main" id="{087CFC9B-3E22-48BC-ABCE-558C3D3A4AF5}"/>
              </a:ext>
            </a:extLst>
          </p:cNvPr>
          <p:cNvPicPr>
            <a:picLocks noChangeAspect="1"/>
          </p:cNvPicPr>
          <p:nvPr/>
        </p:nvPicPr>
        <p:blipFill>
          <a:blip r:embed="rId5"/>
          <a:stretch>
            <a:fillRect/>
          </a:stretch>
        </p:blipFill>
        <p:spPr>
          <a:xfrm>
            <a:off x="2461048" y="538742"/>
            <a:ext cx="7269904" cy="1087926"/>
          </a:xfrm>
          <a:prstGeom prst="rect">
            <a:avLst/>
          </a:prstGeom>
        </p:spPr>
      </p:pic>
    </p:spTree>
    <p:extLst>
      <p:ext uri="{BB962C8B-B14F-4D97-AF65-F5344CB8AC3E}">
        <p14:creationId xmlns:p14="http://schemas.microsoft.com/office/powerpoint/2010/main" val="46525880"/>
      </p:ext>
    </p:extLst>
  </p:cSld>
  <p:clrMapOvr>
    <a:masterClrMapping/>
  </p:clrMapOvr>
</p:sld>
</file>

<file path=ppt/theme/theme1.xml><?xml version="1.0" encoding="utf-8"?>
<a:theme xmlns:a="http://schemas.openxmlformats.org/drawingml/2006/main" name="Speaker's Bureau Master Slides Dark">
  <a:themeElements>
    <a:clrScheme name="Custom 71">
      <a:dk1>
        <a:srgbClr val="050505"/>
      </a:dk1>
      <a:lt1>
        <a:srgbClr val="FFFFFF"/>
      </a:lt1>
      <a:dk2>
        <a:srgbClr val="2A2B2C"/>
      </a:dk2>
      <a:lt2>
        <a:srgbClr val="A4A4A4"/>
      </a:lt2>
      <a:accent1>
        <a:srgbClr val="368DD4"/>
      </a:accent1>
      <a:accent2>
        <a:srgbClr val="1ACFE1"/>
      </a:accent2>
      <a:accent3>
        <a:srgbClr val="FB533E"/>
      </a:accent3>
      <a:accent4>
        <a:srgbClr val="46C583"/>
      </a:accent4>
      <a:accent5>
        <a:srgbClr val="BC42D3"/>
      </a:accent5>
      <a:accent6>
        <a:srgbClr val="FF9170"/>
      </a:accent6>
      <a:hlink>
        <a:srgbClr val="1D1D1D"/>
      </a:hlink>
      <a:folHlink>
        <a:srgbClr val="1D1D1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chemeClr val="accent1"/>
          </a:solidFill>
        </a:ln>
      </a:spPr>
      <a:bodyPr rtlCol="0" anchor="ctr"/>
      <a:lstStyle>
        <a:defPPr algn="ctr">
          <a:defRPr cap="all" dirty="0">
            <a:solidFill>
              <a:schemeClr val="accent1"/>
            </a:solidFill>
            <a:latin typeface="Gotham Book" charset="0"/>
            <a:ea typeface="Gotham Book" charset="0"/>
            <a:cs typeface="Gotham Book"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4C98ACCCB4F54C85C008FDA0805FC1" ma:contentTypeVersion="4" ma:contentTypeDescription="Create a new document." ma:contentTypeScope="" ma:versionID="9d3ea7f5678c265a919ecc362519c867">
  <xsd:schema xmlns:xsd="http://www.w3.org/2001/XMLSchema" xmlns:xs="http://www.w3.org/2001/XMLSchema" xmlns:p="http://schemas.microsoft.com/office/2006/metadata/properties" xmlns:ns2="8a543b37-5fd8-439e-afd1-d592df8509f5" xmlns:ns3="867b8ba1-2641-4546-82e0-f917ca8ebd37" targetNamespace="http://schemas.microsoft.com/office/2006/metadata/properties" ma:root="true" ma:fieldsID="b5245b6833f3199e596bbd3686fd2504" ns2:_="" ns3:_="">
    <xsd:import namespace="8a543b37-5fd8-439e-afd1-d592df8509f5"/>
    <xsd:import namespace="867b8ba1-2641-4546-82e0-f917ca8ebd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543b37-5fd8-439e-afd1-d592df8509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7b8ba1-2641-4546-82e0-f917ca8ebd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67b8ba1-2641-4546-82e0-f917ca8ebd37">
      <UserInfo>
        <DisplayName>Cerrelli, Carmen (Contractor)</DisplayName>
        <AccountId>194</AccountId>
        <AccountType/>
      </UserInfo>
    </SharedWithUsers>
  </documentManagement>
</p:properties>
</file>

<file path=customXml/itemProps1.xml><?xml version="1.0" encoding="utf-8"?>
<ds:datastoreItem xmlns:ds="http://schemas.openxmlformats.org/officeDocument/2006/customXml" ds:itemID="{2582DDDC-9A4D-43E7-94A9-6E68FDED71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543b37-5fd8-439e-afd1-d592df8509f5"/>
    <ds:schemaRef ds:uri="867b8ba1-2641-4546-82e0-f917ca8eb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3BE7C6-51C3-4E5A-AB86-4D8A525AAB6D}">
  <ds:schemaRefs>
    <ds:schemaRef ds:uri="http://schemas.microsoft.com/sharepoint/v3/contenttype/forms"/>
  </ds:schemaRefs>
</ds:datastoreItem>
</file>

<file path=customXml/itemProps3.xml><?xml version="1.0" encoding="utf-8"?>
<ds:datastoreItem xmlns:ds="http://schemas.openxmlformats.org/officeDocument/2006/customXml" ds:itemID="{8163295A-71DA-44AE-8375-8EEBE63262D7}">
  <ds:schemaRefs>
    <ds:schemaRef ds:uri="http://www.w3.org/XML/1998/namespace"/>
    <ds:schemaRef ds:uri="867b8ba1-2641-4546-82e0-f917ca8ebd37"/>
    <ds:schemaRef ds:uri="http://purl.org/dc/terms/"/>
    <ds:schemaRef ds:uri="http://schemas.microsoft.com/office/2006/documentManagement/types"/>
    <ds:schemaRef ds:uri="http://schemas.microsoft.com/office/2006/metadata/properties"/>
    <ds:schemaRef ds:uri="http://purl.org/dc/elements/1.1/"/>
    <ds:schemaRef ds:uri="http://purl.org/dc/dcmitype/"/>
    <ds:schemaRef ds:uri="http://schemas.microsoft.com/office/infopath/2007/PartnerControls"/>
    <ds:schemaRef ds:uri="http://schemas.openxmlformats.org/package/2006/metadata/core-properties"/>
    <ds:schemaRef ds:uri="8a543b37-5fd8-439e-afd1-d592df8509f5"/>
  </ds:schemaRefs>
</ds:datastoreItem>
</file>

<file path=docProps/app.xml><?xml version="1.0" encoding="utf-8"?>
<Properties xmlns="http://schemas.openxmlformats.org/officeDocument/2006/extended-properties" xmlns:vt="http://schemas.openxmlformats.org/officeDocument/2006/docPropsVTypes">
  <TotalTime>12364</TotalTime>
  <Words>1996</Words>
  <Application>Microsoft Office PowerPoint</Application>
  <PresentationFormat>Widescreen</PresentationFormat>
  <Paragraphs>166</Paragraphs>
  <Slides>23</Slides>
  <Notes>22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.AppleSystemUIFont</vt:lpstr>
      <vt:lpstr>-apple-system</vt:lpstr>
      <vt:lpstr>Arial</vt:lpstr>
      <vt:lpstr>Arial Nova</vt:lpstr>
      <vt:lpstr>Calibri</vt:lpstr>
      <vt:lpstr>Calibri Light</vt:lpstr>
      <vt:lpstr>Gotham</vt:lpstr>
      <vt:lpstr>Gotham Book</vt:lpstr>
      <vt:lpstr>Gotham Light</vt:lpstr>
      <vt:lpstr>inherit</vt:lpstr>
      <vt:lpstr>Lora</vt:lpstr>
      <vt:lpstr>Segoe UI</vt:lpstr>
      <vt:lpstr>Speaker's Bureau Master Slides Dark</vt:lpstr>
      <vt:lpstr>PowerPoint Presentation</vt:lpstr>
      <vt:lpstr>Discussion topics: What makes my team special Farm to table Data vs Insights The Future of BI </vt:lpstr>
      <vt:lpstr>When you think   of Business intelligence what  image comes to mind?</vt:lpstr>
      <vt:lpstr>PowerPoint Presentation</vt:lpstr>
      <vt:lpstr>PowerPoint Presentation</vt:lpstr>
      <vt:lpstr>PowerPoint Presentation</vt:lpstr>
      <vt:lpstr>I work with a team of  puzzle solvers</vt:lpstr>
      <vt:lpstr>Western New England REGION  Business Intelligence team</vt:lpstr>
      <vt:lpstr>PowerPoint Presentation</vt:lpstr>
      <vt:lpstr>Farm to Table</vt:lpstr>
      <vt:lpstr>How best do we increase Successful Self Install volume to achieve 2021 budget goals? </vt:lpstr>
      <vt:lpstr>Write the Code - SQL   </vt:lpstr>
      <vt:lpstr>Vet the Code  Compare output to established Truths or Precedent    </vt:lpstr>
      <vt:lpstr>Stake Holder         (Again)  Widen the audience and Exposure    </vt:lpstr>
      <vt:lpstr>  Put in place automation  </vt:lpstr>
      <vt:lpstr>Now Comes the fun part!    Harvest the data and plate it - Tableau</vt:lpstr>
      <vt:lpstr>Serve it in a 5-star Restaurant – ViZ PORTAL</vt:lpstr>
      <vt:lpstr>Add Convenience – Distribute app</vt:lpstr>
      <vt:lpstr>Data vs Insights</vt:lpstr>
      <vt:lpstr>Payless shoes example</vt:lpstr>
      <vt:lpstr>Uber example</vt:lpstr>
      <vt:lpstr>The future of BI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 Power Point Template (lcng)</dc:title>
  <dc:creator>Lane, Racheal</dc:creator>
  <cp:lastModifiedBy>Lane, Racheal</cp:lastModifiedBy>
  <cp:revision>245</cp:revision>
  <dcterms:created xsi:type="dcterms:W3CDTF">2017-07-25T14:43:38Z</dcterms:created>
  <dcterms:modified xsi:type="dcterms:W3CDTF">2022-10-24T04:14:28Z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0x010100424C98ACCCB4F54C85C008FDA0805FC1</vt:lpwstr>
  </property>
  <property fmtid="{D5CDD505-2E9C-101B-9397-08002B2CF9AE}" pid="3" name="MSIP_Label_15652fe2-2b59-4d95-925c-ee86d789ff67_Enabled">
    <vt:lpwstr>true</vt:lpwstr>
  </property>
  <property fmtid="{D5CDD505-2E9C-101B-9397-08002B2CF9AE}" pid="4" name="MSIP_Label_15652fe2-2b59-4d95-925c-ee86d789ff67_SetDate">
    <vt:lpwstr>2022-10-24T04:14:05Z</vt:lpwstr>
  </property>
  <property fmtid="{D5CDD505-2E9C-101B-9397-08002B2CF9AE}" pid="5" name="MSIP_Label_15652fe2-2b59-4d95-925c-ee86d789ff67_Method">
    <vt:lpwstr>Privileged</vt:lpwstr>
  </property>
  <property fmtid="{D5CDD505-2E9C-101B-9397-08002B2CF9AE}" pid="6" name="MSIP_Label_15652fe2-2b59-4d95-925c-ee86d789ff67_Name">
    <vt:lpwstr>Confidential (C)</vt:lpwstr>
  </property>
  <property fmtid="{D5CDD505-2E9C-101B-9397-08002B2CF9AE}" pid="7" name="MSIP_Label_15652fe2-2b59-4d95-925c-ee86d789ff67_SiteId">
    <vt:lpwstr>906aefe9-76a7-4f65-b82d-5ec20775d5aa</vt:lpwstr>
  </property>
  <property fmtid="{D5CDD505-2E9C-101B-9397-08002B2CF9AE}" pid="8" name="MSIP_Label_15652fe2-2b59-4d95-925c-ee86d789ff67_ActionId">
    <vt:lpwstr>095c7c17-f99a-4cac-963c-4d6e0a6cebc5</vt:lpwstr>
  </property>
  <property fmtid="{D5CDD505-2E9C-101B-9397-08002B2CF9AE}" pid="9" name="MSIP_Label_15652fe2-2b59-4d95-925c-ee86d789ff67_ContentBits">
    <vt:lpwstr>2</vt:lpwstr>
  </property>
  <property fmtid="{D5CDD505-2E9C-101B-9397-08002B2CF9AE}" pid="10" name="ClassificationContentMarkingFooterLocations">
    <vt:lpwstr>Speaker's Bureau Master Slides Dark:3</vt:lpwstr>
  </property>
  <property fmtid="{D5CDD505-2E9C-101B-9397-08002B2CF9AE}" pid="11" name="ClassificationContentMarkingFooterText">
    <vt:lpwstr>Confidential (C)</vt:lpwstr>
  </property>
</Properties>
</file>